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81" r:id="rId2"/>
    <p:sldId id="258" r:id="rId3"/>
    <p:sldId id="279" r:id="rId4"/>
    <p:sldId id="282" r:id="rId5"/>
    <p:sldId id="260" r:id="rId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6699"/>
    <a:srgbClr val="DDDDDD"/>
    <a:srgbClr val="FFCC99"/>
    <a:srgbClr val="FFFF99"/>
    <a:srgbClr val="FF3300"/>
    <a:srgbClr val="CCFFFF"/>
    <a:srgbClr val="EAEAEA"/>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70" autoAdjust="0"/>
    <p:restoredTop sz="94660" autoAdjust="0"/>
  </p:normalViewPr>
  <p:slideViewPr>
    <p:cSldViewPr>
      <p:cViewPr varScale="1">
        <p:scale>
          <a:sx n="80" d="100"/>
          <a:sy n="80" d="100"/>
        </p:scale>
        <p:origin x="-1536"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printerSettings" Target="printerSettings/printerSettings1.bin"/><Relationship Id="rId8" Type="http://schemas.openxmlformats.org/officeDocument/2006/relationships/presProps" Target="presProps.xml"/><Relationship Id="rId9" Type="http://schemas.openxmlformats.org/officeDocument/2006/relationships/viewProps" Target="viewProps.xml"/><Relationship Id="rId10" Type="http://schemas.openxmlformats.org/officeDocument/2006/relationships/theme" Target="theme/theme1.xml"/><Relationship Id="rId11"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de-DE" smtClean="0"/>
              <a:t>Cliquez et modifiez le titre</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Cliquez pour modifier le style des sous-titres du masque</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5A4D414-B066-F245-BEA6-584ABED03F36}" type="slidenum">
              <a:rPr lang="fr-FR"/>
              <a:pPr/>
              <a:t>‹#›</a:t>
            </a:fld>
            <a:endParaRPr lang="fr-FR"/>
          </a:p>
        </p:txBody>
      </p:sp>
    </p:spTree>
    <p:extLst>
      <p:ext uri="{BB962C8B-B14F-4D97-AF65-F5344CB8AC3E}">
        <p14:creationId xmlns:p14="http://schemas.microsoft.com/office/powerpoint/2010/main" val="230334751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texte vertical 2"/>
          <p:cNvSpPr>
            <a:spLocks noGrp="1"/>
          </p:cNvSpPr>
          <p:nvPr>
            <p:ph type="body" orient="vert" idx="1"/>
          </p:nvPr>
        </p:nvSpPr>
        <p:spPr/>
        <p:txBody>
          <a:bodyPr vert="eaVert"/>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73248374-AEB8-D747-BF10-3662AABE26C0}" type="slidenum">
              <a:rPr lang="fr-FR"/>
              <a:pPr/>
              <a:t>‹#›</a:t>
            </a:fld>
            <a:endParaRPr lang="fr-FR"/>
          </a:p>
        </p:txBody>
      </p:sp>
    </p:spTree>
    <p:extLst>
      <p:ext uri="{BB962C8B-B14F-4D97-AF65-F5344CB8AC3E}">
        <p14:creationId xmlns:p14="http://schemas.microsoft.com/office/powerpoint/2010/main" val="33205699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de-DE" smtClean="0"/>
              <a:t>Cliquez et modifiez le titre</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47D30968-C9CC-2A41-95B9-FBEF18FAD328}" type="slidenum">
              <a:rPr lang="fr-FR"/>
              <a:pPr/>
              <a:t>‹#›</a:t>
            </a:fld>
            <a:endParaRPr lang="fr-FR"/>
          </a:p>
        </p:txBody>
      </p:sp>
    </p:spTree>
    <p:extLst>
      <p:ext uri="{BB962C8B-B14F-4D97-AF65-F5344CB8AC3E}">
        <p14:creationId xmlns:p14="http://schemas.microsoft.com/office/powerpoint/2010/main" val="24808020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contenu 2"/>
          <p:cNvSpPr>
            <a:spLocks noGrp="1"/>
          </p:cNvSpPr>
          <p:nvPr>
            <p:ph idx="1"/>
          </p:nvPr>
        </p:nvSpPr>
        <p:spPr/>
        <p:txBody>
          <a:body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39E7EF6-82CA-5E42-B9B4-E9DBD9B4C182}" type="slidenum">
              <a:rPr lang="fr-FR"/>
              <a:pPr/>
              <a:t>‹#›</a:t>
            </a:fld>
            <a:endParaRPr lang="fr-FR"/>
          </a:p>
        </p:txBody>
      </p:sp>
    </p:spTree>
    <p:extLst>
      <p:ext uri="{BB962C8B-B14F-4D97-AF65-F5344CB8AC3E}">
        <p14:creationId xmlns:p14="http://schemas.microsoft.com/office/powerpoint/2010/main" val="21378885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de-DE" smtClean="0"/>
              <a:t>Cliquez et modifiez le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Cliquez pour modifier les styles du texte du masque</a:t>
            </a:r>
          </a:p>
        </p:txBody>
      </p:sp>
      <p:sp>
        <p:nvSpPr>
          <p:cNvPr id="4" name="Espace réservé de la date 3"/>
          <p:cNvSpPr>
            <a:spLocks noGrp="1"/>
          </p:cNvSpPr>
          <p:nvPr>
            <p:ph type="dt" sz="half" idx="10"/>
          </p:nvPr>
        </p:nvSpPr>
        <p:spPr/>
        <p:txBody>
          <a:bodyPr/>
          <a:lstStyle>
            <a:lvl1pPr>
              <a:defRPr/>
            </a:lvl1pPr>
          </a:lstStyle>
          <a:p>
            <a:endParaRPr lang="fr-FR"/>
          </a:p>
        </p:txBody>
      </p:sp>
      <p:sp>
        <p:nvSpPr>
          <p:cNvPr id="5" name="Espace réservé du pied de page 4"/>
          <p:cNvSpPr>
            <a:spLocks noGrp="1"/>
          </p:cNvSpPr>
          <p:nvPr>
            <p:ph type="ftr" sz="quarter" idx="11"/>
          </p:nvPr>
        </p:nvSpPr>
        <p:spPr/>
        <p:txBody>
          <a:bodyPr/>
          <a:lstStyle>
            <a:lvl1pPr>
              <a:defRPr/>
            </a:lvl1pPr>
          </a:lstStyle>
          <a:p>
            <a:endParaRPr lang="fr-FR"/>
          </a:p>
        </p:txBody>
      </p:sp>
      <p:sp>
        <p:nvSpPr>
          <p:cNvPr id="6" name="Espace réservé du numéro de diapositive 5"/>
          <p:cNvSpPr>
            <a:spLocks noGrp="1"/>
          </p:cNvSpPr>
          <p:nvPr>
            <p:ph type="sldNum" sz="quarter" idx="12"/>
          </p:nvPr>
        </p:nvSpPr>
        <p:spPr/>
        <p:txBody>
          <a:bodyPr/>
          <a:lstStyle>
            <a:lvl1pPr>
              <a:defRPr/>
            </a:lvl1pPr>
          </a:lstStyle>
          <a:p>
            <a:fld id="{6423FC42-1A16-2244-8F54-08DCD8E18B44}" type="slidenum">
              <a:rPr lang="fr-FR"/>
              <a:pPr/>
              <a:t>‹#›</a:t>
            </a:fld>
            <a:endParaRPr lang="fr-FR"/>
          </a:p>
        </p:txBody>
      </p:sp>
    </p:spTree>
    <p:extLst>
      <p:ext uri="{BB962C8B-B14F-4D97-AF65-F5344CB8AC3E}">
        <p14:creationId xmlns:p14="http://schemas.microsoft.com/office/powerpoint/2010/main" val="29502328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13A7EEF1-DE66-E247-9A3A-E39E634C8F15}" type="slidenum">
              <a:rPr lang="fr-FR"/>
              <a:pPr/>
              <a:t>‹#›</a:t>
            </a:fld>
            <a:endParaRPr lang="fr-FR"/>
          </a:p>
        </p:txBody>
      </p:sp>
    </p:spTree>
    <p:extLst>
      <p:ext uri="{BB962C8B-B14F-4D97-AF65-F5344CB8AC3E}">
        <p14:creationId xmlns:p14="http://schemas.microsoft.com/office/powerpoint/2010/main" val="64115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de-DE" smtClean="0"/>
              <a:t>Cliquez et modifiez le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7" name="Espace réservé de la date 6"/>
          <p:cNvSpPr>
            <a:spLocks noGrp="1"/>
          </p:cNvSpPr>
          <p:nvPr>
            <p:ph type="dt" sz="half" idx="10"/>
          </p:nvPr>
        </p:nvSpPr>
        <p:spPr/>
        <p:txBody>
          <a:bodyPr/>
          <a:lstStyle>
            <a:lvl1pPr>
              <a:defRPr/>
            </a:lvl1pPr>
          </a:lstStyle>
          <a:p>
            <a:endParaRPr lang="fr-FR"/>
          </a:p>
        </p:txBody>
      </p:sp>
      <p:sp>
        <p:nvSpPr>
          <p:cNvPr id="8" name="Espace réservé du pied de page 7"/>
          <p:cNvSpPr>
            <a:spLocks noGrp="1"/>
          </p:cNvSpPr>
          <p:nvPr>
            <p:ph type="ftr" sz="quarter" idx="11"/>
          </p:nvPr>
        </p:nvSpPr>
        <p:spPr/>
        <p:txBody>
          <a:bodyPr/>
          <a:lstStyle>
            <a:lvl1pPr>
              <a:defRPr/>
            </a:lvl1pPr>
          </a:lstStyle>
          <a:p>
            <a:endParaRPr lang="fr-FR"/>
          </a:p>
        </p:txBody>
      </p:sp>
      <p:sp>
        <p:nvSpPr>
          <p:cNvPr id="9" name="Espace réservé du numéro de diapositive 8"/>
          <p:cNvSpPr>
            <a:spLocks noGrp="1"/>
          </p:cNvSpPr>
          <p:nvPr>
            <p:ph type="sldNum" sz="quarter" idx="12"/>
          </p:nvPr>
        </p:nvSpPr>
        <p:spPr/>
        <p:txBody>
          <a:bodyPr/>
          <a:lstStyle>
            <a:lvl1pPr>
              <a:defRPr/>
            </a:lvl1pPr>
          </a:lstStyle>
          <a:p>
            <a:fld id="{F8288311-3D06-3547-BEB7-8E4E584949F2}" type="slidenum">
              <a:rPr lang="fr-FR"/>
              <a:pPr/>
              <a:t>‹#›</a:t>
            </a:fld>
            <a:endParaRPr lang="fr-FR"/>
          </a:p>
        </p:txBody>
      </p:sp>
    </p:spTree>
    <p:extLst>
      <p:ext uri="{BB962C8B-B14F-4D97-AF65-F5344CB8AC3E}">
        <p14:creationId xmlns:p14="http://schemas.microsoft.com/office/powerpoint/2010/main" val="32693436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de-DE" smtClean="0"/>
              <a:t>Cliquez et modifiez le titre</a:t>
            </a:r>
            <a:endParaRPr lang="fr-FR"/>
          </a:p>
        </p:txBody>
      </p:sp>
      <p:sp>
        <p:nvSpPr>
          <p:cNvPr id="3" name="Espace réservé de la date 2"/>
          <p:cNvSpPr>
            <a:spLocks noGrp="1"/>
          </p:cNvSpPr>
          <p:nvPr>
            <p:ph type="dt" sz="half" idx="10"/>
          </p:nvPr>
        </p:nvSpPr>
        <p:spPr/>
        <p:txBody>
          <a:bodyPr/>
          <a:lstStyle>
            <a:lvl1pPr>
              <a:defRPr/>
            </a:lvl1pPr>
          </a:lstStyle>
          <a:p>
            <a:endParaRPr lang="fr-FR"/>
          </a:p>
        </p:txBody>
      </p:sp>
      <p:sp>
        <p:nvSpPr>
          <p:cNvPr id="4" name="Espace réservé du pied de page 3"/>
          <p:cNvSpPr>
            <a:spLocks noGrp="1"/>
          </p:cNvSpPr>
          <p:nvPr>
            <p:ph type="ftr" sz="quarter" idx="11"/>
          </p:nvPr>
        </p:nvSpPr>
        <p:spPr/>
        <p:txBody>
          <a:bodyPr/>
          <a:lstStyle>
            <a:lvl1pPr>
              <a:defRPr/>
            </a:lvl1pPr>
          </a:lstStyle>
          <a:p>
            <a:endParaRPr lang="fr-FR"/>
          </a:p>
        </p:txBody>
      </p:sp>
      <p:sp>
        <p:nvSpPr>
          <p:cNvPr id="5" name="Espace réservé du numéro de diapositive 4"/>
          <p:cNvSpPr>
            <a:spLocks noGrp="1"/>
          </p:cNvSpPr>
          <p:nvPr>
            <p:ph type="sldNum" sz="quarter" idx="12"/>
          </p:nvPr>
        </p:nvSpPr>
        <p:spPr/>
        <p:txBody>
          <a:bodyPr/>
          <a:lstStyle>
            <a:lvl1pPr>
              <a:defRPr/>
            </a:lvl1pPr>
          </a:lstStyle>
          <a:p>
            <a:fld id="{42C82E11-FFD1-D047-8CC5-C0F5F4CAD396}" type="slidenum">
              <a:rPr lang="fr-FR"/>
              <a:pPr/>
              <a:t>‹#›</a:t>
            </a:fld>
            <a:endParaRPr lang="fr-FR"/>
          </a:p>
        </p:txBody>
      </p:sp>
    </p:spTree>
    <p:extLst>
      <p:ext uri="{BB962C8B-B14F-4D97-AF65-F5344CB8AC3E}">
        <p14:creationId xmlns:p14="http://schemas.microsoft.com/office/powerpoint/2010/main" val="444085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lvl1pPr>
              <a:defRPr/>
            </a:lvl1pPr>
          </a:lstStyle>
          <a:p>
            <a:endParaRPr lang="fr-FR"/>
          </a:p>
        </p:txBody>
      </p:sp>
      <p:sp>
        <p:nvSpPr>
          <p:cNvPr id="3" name="Espace réservé du pied de page 2"/>
          <p:cNvSpPr>
            <a:spLocks noGrp="1"/>
          </p:cNvSpPr>
          <p:nvPr>
            <p:ph type="ftr" sz="quarter" idx="11"/>
          </p:nvPr>
        </p:nvSpPr>
        <p:spPr/>
        <p:txBody>
          <a:bodyPr/>
          <a:lstStyle>
            <a:lvl1pPr>
              <a:defRPr/>
            </a:lvl1pPr>
          </a:lstStyle>
          <a:p>
            <a:endParaRPr lang="fr-FR"/>
          </a:p>
        </p:txBody>
      </p:sp>
      <p:sp>
        <p:nvSpPr>
          <p:cNvPr id="4" name="Espace réservé du numéro de diapositive 3"/>
          <p:cNvSpPr>
            <a:spLocks noGrp="1"/>
          </p:cNvSpPr>
          <p:nvPr>
            <p:ph type="sldNum" sz="quarter" idx="12"/>
          </p:nvPr>
        </p:nvSpPr>
        <p:spPr/>
        <p:txBody>
          <a:bodyPr/>
          <a:lstStyle>
            <a:lvl1pPr>
              <a:defRPr/>
            </a:lvl1pPr>
          </a:lstStyle>
          <a:p>
            <a:fld id="{AE14311F-F938-6E4B-9B41-7739BF931042}" type="slidenum">
              <a:rPr lang="fr-FR"/>
              <a:pPr/>
              <a:t>‹#›</a:t>
            </a:fld>
            <a:endParaRPr lang="fr-FR"/>
          </a:p>
        </p:txBody>
      </p:sp>
    </p:spTree>
    <p:extLst>
      <p:ext uri="{BB962C8B-B14F-4D97-AF65-F5344CB8AC3E}">
        <p14:creationId xmlns:p14="http://schemas.microsoft.com/office/powerpoint/2010/main" val="15148205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de-DE" smtClean="0"/>
              <a:t>Cliquez et modifiez le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Cliquez pour modifier les styles du texte du masque</a:t>
            </a:r>
          </a:p>
          <a:p>
            <a:pPr lvl="1"/>
            <a:r>
              <a:rPr lang="de-DE" smtClean="0"/>
              <a:t>Deuxième niveau</a:t>
            </a:r>
          </a:p>
          <a:p>
            <a:pPr lvl="2"/>
            <a:r>
              <a:rPr lang="de-DE" smtClean="0"/>
              <a:t>Troisième niveau</a:t>
            </a:r>
          </a:p>
          <a:p>
            <a:pPr lvl="3"/>
            <a:r>
              <a:rPr lang="de-DE" smtClean="0"/>
              <a:t>Quatrième niveau</a:t>
            </a:r>
          </a:p>
          <a:p>
            <a:pPr lvl="4"/>
            <a:r>
              <a:rPr lang="de-DE"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5DA15C0A-719E-7048-A3E0-511497945287}" type="slidenum">
              <a:rPr lang="fr-FR"/>
              <a:pPr/>
              <a:t>‹#›</a:t>
            </a:fld>
            <a:endParaRPr lang="fr-FR"/>
          </a:p>
        </p:txBody>
      </p:sp>
    </p:spTree>
    <p:extLst>
      <p:ext uri="{BB962C8B-B14F-4D97-AF65-F5344CB8AC3E}">
        <p14:creationId xmlns:p14="http://schemas.microsoft.com/office/powerpoint/2010/main" val="3911790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de-DE" smtClean="0"/>
              <a:t>Cliquez et modifiez le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Cliquez pour modifier les styles du texte du masque</a:t>
            </a:r>
          </a:p>
        </p:txBody>
      </p:sp>
      <p:sp>
        <p:nvSpPr>
          <p:cNvPr id="5" name="Espace réservé de la date 4"/>
          <p:cNvSpPr>
            <a:spLocks noGrp="1"/>
          </p:cNvSpPr>
          <p:nvPr>
            <p:ph type="dt" sz="half" idx="10"/>
          </p:nvPr>
        </p:nvSpPr>
        <p:spPr/>
        <p:txBody>
          <a:bodyPr/>
          <a:lstStyle>
            <a:lvl1pPr>
              <a:defRPr/>
            </a:lvl1pPr>
          </a:lstStyle>
          <a:p>
            <a:endParaRPr lang="fr-FR"/>
          </a:p>
        </p:txBody>
      </p:sp>
      <p:sp>
        <p:nvSpPr>
          <p:cNvPr id="6" name="Espace réservé du pied de page 5"/>
          <p:cNvSpPr>
            <a:spLocks noGrp="1"/>
          </p:cNvSpPr>
          <p:nvPr>
            <p:ph type="ftr" sz="quarter" idx="11"/>
          </p:nvPr>
        </p:nvSpPr>
        <p:spPr/>
        <p:txBody>
          <a:bodyPr/>
          <a:lstStyle>
            <a:lvl1pPr>
              <a:defRPr/>
            </a:lvl1pPr>
          </a:lstStyle>
          <a:p>
            <a:endParaRPr lang="fr-FR"/>
          </a:p>
        </p:txBody>
      </p:sp>
      <p:sp>
        <p:nvSpPr>
          <p:cNvPr id="7" name="Espace réservé du numéro de diapositive 6"/>
          <p:cNvSpPr>
            <a:spLocks noGrp="1"/>
          </p:cNvSpPr>
          <p:nvPr>
            <p:ph type="sldNum" sz="quarter" idx="12"/>
          </p:nvPr>
        </p:nvSpPr>
        <p:spPr/>
        <p:txBody>
          <a:bodyPr/>
          <a:lstStyle>
            <a:lvl1pPr>
              <a:defRPr/>
            </a:lvl1pPr>
          </a:lstStyle>
          <a:p>
            <a:fld id="{DBED5133-6A63-624C-A6D0-5997620703BC}" type="slidenum">
              <a:rPr lang="fr-FR"/>
              <a:pPr/>
              <a:t>‹#›</a:t>
            </a:fld>
            <a:endParaRPr lang="fr-FR"/>
          </a:p>
        </p:txBody>
      </p:sp>
    </p:spTree>
    <p:extLst>
      <p:ext uri="{BB962C8B-B14F-4D97-AF65-F5344CB8AC3E}">
        <p14:creationId xmlns:p14="http://schemas.microsoft.com/office/powerpoint/2010/main" val="1467871712"/>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ctr" anchorCtr="0" compatLnSpc="1">
            <a:prstTxWarp prst="textNoShape">
              <a:avLst/>
            </a:prstTxWarp>
          </a:bodyPr>
          <a:lstStyle/>
          <a:p>
            <a:pPr lvl="0"/>
            <a:r>
              <a:rPr lang="fr-FR"/>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defRPr sz="1400"/>
            </a:lvl1pPr>
          </a:lstStyle>
          <a:p>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ctr">
              <a:defRPr sz="1400"/>
            </a:lvl1pPr>
          </a:lstStyle>
          <a:p>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 uri="{FAA26D3D-D897-4be2-8F04-BA451C77F1D7}">
              <ma14:placeholderFlag xmlns:ma14="http://schemas.microsoft.com/office/mac/drawingml/2011/main" val="1"/>
            </a:ext>
          </a:extLst>
        </p:spPr>
        <p:txBody>
          <a:bodyPr vert="horz" wrap="square" lIns="91440" tIns="45720" rIns="91440" bIns="45720" numCol="1" anchor="t" anchorCtr="0" compatLnSpc="1">
            <a:prstTxWarp prst="textNoShape">
              <a:avLst/>
            </a:prstTxWarp>
          </a:bodyPr>
          <a:lstStyle>
            <a:lvl1pPr algn="r">
              <a:defRPr sz="1400"/>
            </a:lvl1pPr>
          </a:lstStyle>
          <a:p>
            <a:fld id="{91A9E488-3CC0-6D47-9C15-FC89B6187AC2}" type="slidenum">
              <a:rPr lang="fr-FR"/>
              <a:pPr/>
              <a:t>‹#›</a:t>
            </a:fld>
            <a:endParaRPr lang="fr-FR"/>
          </a:p>
        </p:txBody>
      </p:sp>
      <p:sp>
        <p:nvSpPr>
          <p:cNvPr id="1031" name="Text Box 7"/>
          <p:cNvSpPr txBox="1">
            <a:spLocks noChangeArrowheads="1"/>
          </p:cNvSpPr>
          <p:nvPr userDrawn="1"/>
        </p:nvSpPr>
        <p:spPr bwMode="auto">
          <a:xfrm>
            <a:off x="7861300" y="-14288"/>
            <a:ext cx="1319213" cy="2746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none">
            <a:spAutoFit/>
          </a:bodyPr>
          <a:lstStyle/>
          <a:p>
            <a:r>
              <a:rPr lang="de-DE" sz="1200" b="1"/>
              <a:t>Ulrich Goerlach</a:t>
            </a:r>
            <a:endParaRPr lang="fr-FR" sz="1200" b="1"/>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xmlns:p14="http://schemas.microsoft.com/office/powerpoint/2010/main" id="1" dur="indefinite" restart="never" nodeType="tmRoot"/>
      </p:par>
    </p:tnLst>
  </p:timing>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ea typeface="ＭＳ Ｐゴシック" charset="0"/>
        </a:defRPr>
      </a:lvl2pPr>
      <a:lvl3pPr algn="ctr" rtl="0" fontAlgn="base">
        <a:spcBef>
          <a:spcPct val="0"/>
        </a:spcBef>
        <a:spcAft>
          <a:spcPct val="0"/>
        </a:spcAft>
        <a:defRPr sz="4400">
          <a:solidFill>
            <a:schemeClr val="tx2"/>
          </a:solidFill>
          <a:latin typeface="Arial" charset="0"/>
          <a:ea typeface="ＭＳ Ｐゴシック" charset="0"/>
        </a:defRPr>
      </a:lvl3pPr>
      <a:lvl4pPr algn="ctr" rtl="0" fontAlgn="base">
        <a:spcBef>
          <a:spcPct val="0"/>
        </a:spcBef>
        <a:spcAft>
          <a:spcPct val="0"/>
        </a:spcAft>
        <a:defRPr sz="4400">
          <a:solidFill>
            <a:schemeClr val="tx2"/>
          </a:solidFill>
          <a:latin typeface="Arial" charset="0"/>
          <a:ea typeface="ＭＳ Ｐゴシック" charset="0"/>
        </a:defRPr>
      </a:lvl4pPr>
      <a:lvl5pPr algn="ctr" rtl="0" fontAlgn="base">
        <a:spcBef>
          <a:spcPct val="0"/>
        </a:spcBef>
        <a:spcAft>
          <a:spcPct val="0"/>
        </a:spcAft>
        <a:defRPr sz="4400">
          <a:solidFill>
            <a:schemeClr val="tx2"/>
          </a:solidFill>
          <a:latin typeface="Arial" charset="0"/>
          <a:ea typeface="ＭＳ Ｐゴシック" charset="0"/>
        </a:defRPr>
      </a:lvl5pPr>
      <a:lvl6pPr marL="457200" algn="ctr" rtl="0" fontAlgn="base">
        <a:spcBef>
          <a:spcPct val="0"/>
        </a:spcBef>
        <a:spcAft>
          <a:spcPct val="0"/>
        </a:spcAft>
        <a:defRPr sz="4400">
          <a:solidFill>
            <a:schemeClr val="tx2"/>
          </a:solidFill>
          <a:latin typeface="Arial" charset="0"/>
          <a:ea typeface="ＭＳ Ｐゴシック" charset="0"/>
        </a:defRPr>
      </a:lvl6pPr>
      <a:lvl7pPr marL="914400" algn="ctr" rtl="0" fontAlgn="base">
        <a:spcBef>
          <a:spcPct val="0"/>
        </a:spcBef>
        <a:spcAft>
          <a:spcPct val="0"/>
        </a:spcAft>
        <a:defRPr sz="4400">
          <a:solidFill>
            <a:schemeClr val="tx2"/>
          </a:solidFill>
          <a:latin typeface="Arial" charset="0"/>
          <a:ea typeface="ＭＳ Ｐゴシック" charset="0"/>
        </a:defRPr>
      </a:lvl7pPr>
      <a:lvl8pPr marL="1371600" algn="ctr" rtl="0" fontAlgn="base">
        <a:spcBef>
          <a:spcPct val="0"/>
        </a:spcBef>
        <a:spcAft>
          <a:spcPct val="0"/>
        </a:spcAft>
        <a:defRPr sz="4400">
          <a:solidFill>
            <a:schemeClr val="tx2"/>
          </a:solidFill>
          <a:latin typeface="Arial" charset="0"/>
          <a:ea typeface="ＭＳ Ｐゴシック" charset="0"/>
        </a:defRPr>
      </a:lvl8pPr>
      <a:lvl9pPr marL="1828800" algn="ctr" rtl="0" fontAlgn="base">
        <a:spcBef>
          <a:spcPct val="0"/>
        </a:spcBef>
        <a:spcAft>
          <a:spcPct val="0"/>
        </a:spcAft>
        <a:defRPr sz="4400">
          <a:solidFill>
            <a:schemeClr val="tx2"/>
          </a:solidFill>
          <a:latin typeface="Arial" charset="0"/>
          <a:ea typeface="ＭＳ Ｐゴシック"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ea typeface="+mn-ea"/>
        </a:defRPr>
      </a:lvl2pPr>
      <a:lvl3pPr marL="1143000" indent="-228600" algn="l" rtl="0" fontAlgn="base">
        <a:spcBef>
          <a:spcPct val="20000"/>
        </a:spcBef>
        <a:spcAft>
          <a:spcPct val="0"/>
        </a:spcAft>
        <a:buChar char="•"/>
        <a:defRPr sz="2400">
          <a:solidFill>
            <a:schemeClr val="tx1"/>
          </a:solidFill>
          <a:latin typeface="+mn-lt"/>
          <a:ea typeface="+mn-ea"/>
        </a:defRPr>
      </a:lvl3pPr>
      <a:lvl4pPr marL="1600200" indent="-228600" algn="l" rtl="0" fontAlgn="base">
        <a:spcBef>
          <a:spcPct val="20000"/>
        </a:spcBef>
        <a:spcAft>
          <a:spcPct val="0"/>
        </a:spcAft>
        <a:buChar char="–"/>
        <a:defRPr sz="2000">
          <a:solidFill>
            <a:schemeClr val="tx1"/>
          </a:solidFill>
          <a:latin typeface="+mn-lt"/>
          <a:ea typeface="+mn-ea"/>
        </a:defRPr>
      </a:lvl4pPr>
      <a:lvl5pPr marL="2057400" indent="-228600" algn="l" rtl="0" fontAlgn="base">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fr-FR"/>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p:cNvPicPr>
            <a:picLocks noChangeAspect="1"/>
          </p:cNvPicPr>
          <p:nvPr/>
        </p:nvPicPr>
        <p:blipFill rotWithShape="1">
          <a:blip r:embed="rId2" cstate="screen">
            <a:extLst>
              <a:ext uri="{28A0092B-C50C-407E-A947-70E740481C1C}">
                <a14:useLocalDpi xmlns:a14="http://schemas.microsoft.com/office/drawing/2010/main"/>
              </a:ext>
            </a:extLst>
          </a:blip>
          <a:srcRect/>
          <a:stretch/>
        </p:blipFill>
        <p:spPr>
          <a:xfrm>
            <a:off x="2051720" y="5033"/>
            <a:ext cx="4824536" cy="6911146"/>
          </a:xfrm>
          <a:prstGeom prst="rect">
            <a:avLst/>
          </a:prstGeom>
        </p:spPr>
      </p:pic>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Rectangle 8"/>
          <p:cNvSpPr>
            <a:spLocks noGrp="1" noChangeArrowheads="1"/>
          </p:cNvSpPr>
          <p:nvPr>
            <p:ph type="body" idx="1"/>
          </p:nvPr>
        </p:nvSpPr>
        <p:spPr>
          <a:xfrm>
            <a:off x="539750" y="1196975"/>
            <a:ext cx="8137525" cy="5040313"/>
          </a:xfrm>
        </p:spPr>
        <p:txBody>
          <a:bodyPr/>
          <a:lstStyle/>
          <a:p>
            <a:pPr>
              <a:lnSpc>
                <a:spcPct val="130000"/>
              </a:lnSpc>
              <a:buFontTx/>
              <a:buNone/>
            </a:pPr>
            <a:r>
              <a:rPr lang="en-GB" sz="1400" b="1" dirty="0"/>
              <a:t>European Summer Universities were proposed by the French Minister of Education in 2000 to encourage the mobility of students within Europe. In spring 2009 the name of the programme changed to </a:t>
            </a:r>
            <a:r>
              <a:rPr lang="en-GB" sz="1400" b="1" dirty="0" smtClean="0"/>
              <a:t>“Campus </a:t>
            </a:r>
            <a:r>
              <a:rPr lang="en-GB" sz="1400" b="1" dirty="0" err="1" smtClean="0"/>
              <a:t>Européen</a:t>
            </a:r>
            <a:r>
              <a:rPr lang="en-GB" sz="1400" b="1" dirty="0" smtClean="0"/>
              <a:t> </a:t>
            </a:r>
            <a:r>
              <a:rPr lang="en-GB" sz="1400" b="1" dirty="0" err="1"/>
              <a:t>d’Été</a:t>
            </a:r>
            <a:r>
              <a:rPr lang="en-GB" sz="1400" b="1" dirty="0"/>
              <a:t>” or “European Summer Campus”. </a:t>
            </a:r>
          </a:p>
          <a:p>
            <a:pPr>
              <a:lnSpc>
                <a:spcPct val="130000"/>
              </a:lnSpc>
              <a:buFontTx/>
              <a:buNone/>
            </a:pPr>
            <a:r>
              <a:rPr lang="en-GB" sz="1400" b="1" dirty="0" smtClean="0"/>
              <a:t>The 11</a:t>
            </a:r>
            <a:r>
              <a:rPr lang="en-GB" sz="1400" b="1" baseline="30000" dirty="0" smtClean="0"/>
              <a:t>th </a:t>
            </a:r>
            <a:r>
              <a:rPr lang="en-GB" sz="1400" b="1" dirty="0"/>
              <a:t>European Summer Campus on </a:t>
            </a:r>
            <a:r>
              <a:rPr lang="en-GB" sz="1400" b="1" dirty="0" smtClean="0"/>
              <a:t>Physics at the </a:t>
            </a:r>
            <a:r>
              <a:rPr lang="en-GB" sz="1400" b="1" dirty="0" err="1" smtClean="0"/>
              <a:t>Nanoscale</a:t>
            </a:r>
            <a:r>
              <a:rPr lang="en-GB" sz="1400" b="1" dirty="0" smtClean="0"/>
              <a:t> </a:t>
            </a:r>
            <a:r>
              <a:rPr lang="en-GB" sz="1400" b="1" dirty="0"/>
              <a:t>is </a:t>
            </a:r>
            <a:r>
              <a:rPr lang="en-GB" sz="1400" b="1" dirty="0" smtClean="0"/>
              <a:t>organised by </a:t>
            </a:r>
            <a:r>
              <a:rPr lang="en-GB" sz="1400" b="1" dirty="0"/>
              <a:t>the physics faculty of the </a:t>
            </a:r>
            <a:r>
              <a:rPr lang="en-GB" sz="1400" b="1" dirty="0" smtClean="0"/>
              <a:t>University of </a:t>
            </a:r>
            <a:r>
              <a:rPr lang="en-GB" sz="1400" b="1" dirty="0"/>
              <a:t>Strasbourg (</a:t>
            </a:r>
            <a:r>
              <a:rPr lang="en-GB" sz="1400" b="1" dirty="0" err="1"/>
              <a:t>UdS</a:t>
            </a:r>
            <a:r>
              <a:rPr lang="en-GB" sz="1400" b="1" dirty="0"/>
              <a:t>), </a:t>
            </a:r>
            <a:r>
              <a:rPr lang="en-GB" sz="1400" b="1" dirty="0" smtClean="0"/>
              <a:t>Centre for Functional Nanostructures of the Karlsruhe </a:t>
            </a:r>
            <a:r>
              <a:rPr lang="en-GB" sz="1400" b="1" dirty="0"/>
              <a:t>Institute of Technology (KIT) </a:t>
            </a:r>
            <a:r>
              <a:rPr lang="en-GB" sz="1400" b="1" dirty="0" smtClean="0"/>
              <a:t>supported by several </a:t>
            </a:r>
            <a:r>
              <a:rPr lang="en-GB" sz="1400" b="1" dirty="0"/>
              <a:t>Institutes of the CNRS (IPCMS, </a:t>
            </a:r>
            <a:r>
              <a:rPr lang="en-GB" sz="1400" b="1" dirty="0" smtClean="0"/>
              <a:t>ISIS and </a:t>
            </a:r>
            <a:r>
              <a:rPr lang="en-GB" sz="1400" b="1" dirty="0"/>
              <a:t>IPHC</a:t>
            </a:r>
            <a:r>
              <a:rPr lang="en-GB" sz="1400" b="1" dirty="0" smtClean="0"/>
              <a:t>).</a:t>
            </a:r>
          </a:p>
          <a:p>
            <a:pPr>
              <a:lnSpc>
                <a:spcPct val="130000"/>
              </a:lnSpc>
              <a:buFontTx/>
              <a:buNone/>
            </a:pPr>
            <a:r>
              <a:rPr lang="en-GB" sz="1400" b="1" dirty="0" smtClean="0"/>
              <a:t> It is financed by the Minister </a:t>
            </a:r>
            <a:r>
              <a:rPr lang="en-GB" sz="1400" b="1" dirty="0"/>
              <a:t>for education and research</a:t>
            </a:r>
            <a:r>
              <a:rPr lang="en-GB" sz="1400" b="1" dirty="0" smtClean="0"/>
              <a:t>, the German – French University (UFA), the University of Strasbourg and  </a:t>
            </a:r>
            <a:r>
              <a:rPr lang="en-GB" sz="1400" b="1" dirty="0"/>
              <a:t>the region of Alsace and the city of Strasbourg.</a:t>
            </a:r>
          </a:p>
          <a:p>
            <a:pPr>
              <a:lnSpc>
                <a:spcPct val="130000"/>
              </a:lnSpc>
              <a:buFontTx/>
              <a:buNone/>
            </a:pPr>
            <a:r>
              <a:rPr lang="en-GB" sz="1400" b="1" dirty="0"/>
              <a:t>The goal of the Summer Campus is twofold: </a:t>
            </a:r>
          </a:p>
          <a:p>
            <a:pPr>
              <a:lnSpc>
                <a:spcPct val="130000"/>
              </a:lnSpc>
              <a:buFontTx/>
              <a:buNone/>
            </a:pPr>
            <a:r>
              <a:rPr lang="en-GB" sz="1400" b="1" dirty="0"/>
              <a:t>First we have a scientific programme explaining to you some of the exciting and very recent developments </a:t>
            </a:r>
            <a:r>
              <a:rPr lang="en-GB" sz="1400" b="1" dirty="0" smtClean="0"/>
              <a:t>at the </a:t>
            </a:r>
            <a:r>
              <a:rPr lang="en-GB" sz="1400" b="1" dirty="0" err="1" smtClean="0"/>
              <a:t>Nanoscale</a:t>
            </a:r>
            <a:r>
              <a:rPr lang="en-GB" sz="1400" b="1" dirty="0" smtClean="0"/>
              <a:t> and their </a:t>
            </a:r>
            <a:r>
              <a:rPr lang="en-GB" sz="1400" b="1" dirty="0"/>
              <a:t>applications.</a:t>
            </a:r>
          </a:p>
          <a:p>
            <a:pPr>
              <a:lnSpc>
                <a:spcPct val="130000"/>
              </a:lnSpc>
              <a:buFontTx/>
              <a:buNone/>
            </a:pPr>
            <a:r>
              <a:rPr lang="en-GB" sz="1400" b="1" dirty="0"/>
              <a:t>Second we would like to stimulate discussions between you, the other students, but also, very important, with the lecturers and the other researchers, who you will meet during this week. </a:t>
            </a:r>
          </a:p>
          <a:p>
            <a:pPr>
              <a:lnSpc>
                <a:spcPct val="130000"/>
              </a:lnSpc>
              <a:buFontTx/>
              <a:buNone/>
            </a:pPr>
            <a:r>
              <a:rPr lang="en-GB" sz="1400" b="1" dirty="0"/>
              <a:t>We also have foreseen several excursions to give you the opportunity to learn about Europe, Strasbourg and Alsace.</a:t>
            </a:r>
          </a:p>
          <a:p>
            <a:pPr>
              <a:lnSpc>
                <a:spcPct val="130000"/>
              </a:lnSpc>
            </a:pPr>
            <a:endParaRPr lang="en-GB" sz="1400" b="1" dirty="0"/>
          </a:p>
        </p:txBody>
      </p:sp>
      <p:sp>
        <p:nvSpPr>
          <p:cNvPr id="11278" name="Rectangle 14"/>
          <p:cNvSpPr>
            <a:spLocks noGrp="1" noChangeArrowheads="1"/>
          </p:cNvSpPr>
          <p:nvPr>
            <p:ph type="title"/>
          </p:nvPr>
        </p:nvSpPr>
        <p:spPr>
          <a:xfrm>
            <a:off x="457200" y="44450"/>
            <a:ext cx="8229600" cy="1143000"/>
          </a:xfrm>
        </p:spPr>
        <p:txBody>
          <a:bodyPr/>
          <a:lstStyle/>
          <a:p>
            <a:r>
              <a:rPr lang="en-GB" sz="3600" b="1" dirty="0">
                <a:solidFill>
                  <a:srgbClr val="000000"/>
                </a:solidFill>
              </a:rPr>
              <a:t>A Summer Campus    </a:t>
            </a:r>
            <a:br>
              <a:rPr lang="en-GB" sz="3600" b="1" dirty="0">
                <a:solidFill>
                  <a:srgbClr val="000000"/>
                </a:solidFill>
              </a:rPr>
            </a:br>
            <a:r>
              <a:rPr lang="en-GB" sz="2800" b="1" dirty="0">
                <a:solidFill>
                  <a:srgbClr val="000000"/>
                </a:solidFill>
              </a:rPr>
              <a:t>What is it?</a:t>
            </a:r>
            <a:endParaRPr lang="fr-FR" sz="2800" b="1" dirty="0">
              <a:solidFill>
                <a:srgbClr val="000000"/>
              </a:solidFill>
            </a:endParaRP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395536" y="620688"/>
            <a:ext cx="8394700" cy="4824412"/>
          </a:xfrm>
        </p:spPr>
        <p:txBody>
          <a:bodyPr/>
          <a:lstStyle/>
          <a:p>
            <a:r>
              <a:rPr lang="en-GB" sz="2800" b="1" i="1" dirty="0" smtClean="0">
                <a:solidFill>
                  <a:srgbClr val="000066"/>
                </a:solidFill>
              </a:rPr>
              <a:t>Eric </a:t>
            </a:r>
            <a:r>
              <a:rPr lang="en-GB" sz="2800" b="1" i="1" dirty="0" err="1" smtClean="0">
                <a:solidFill>
                  <a:srgbClr val="000066"/>
                </a:solidFill>
              </a:rPr>
              <a:t>Westhof</a:t>
            </a:r>
            <a:r>
              <a:rPr lang="en-GB" sz="2800" b="1" i="1" dirty="0" smtClean="0">
                <a:solidFill>
                  <a:srgbClr val="000066"/>
                </a:solidFill>
              </a:rPr>
              <a:t>,</a:t>
            </a:r>
            <a:r>
              <a:rPr lang="en-GB" sz="2800" b="1" i="1" dirty="0">
                <a:solidFill>
                  <a:srgbClr val="000066"/>
                </a:solidFill>
              </a:rPr>
              <a:t/>
            </a:r>
            <a:br>
              <a:rPr lang="en-GB" sz="2800" b="1" i="1" dirty="0">
                <a:solidFill>
                  <a:srgbClr val="000066"/>
                </a:solidFill>
              </a:rPr>
            </a:br>
            <a:r>
              <a:rPr lang="en-GB" sz="1800" b="1" i="1" dirty="0">
                <a:solidFill>
                  <a:srgbClr val="000066"/>
                </a:solidFill>
              </a:rPr>
              <a:t>Vice-president </a:t>
            </a:r>
            <a:r>
              <a:rPr lang="en-GB" sz="1800" b="1" i="1" dirty="0" smtClean="0">
                <a:solidFill>
                  <a:srgbClr val="000066"/>
                </a:solidFill>
              </a:rPr>
              <a:t>for Research</a:t>
            </a:r>
            <a:r>
              <a:rPr lang="en-GB" sz="1800" b="1" i="1" dirty="0">
                <a:solidFill>
                  <a:srgbClr val="000066"/>
                </a:solidFill>
              </a:rPr>
              <a:t/>
            </a:r>
            <a:br>
              <a:rPr lang="en-GB" sz="1800" b="1" i="1" dirty="0">
                <a:solidFill>
                  <a:srgbClr val="000066"/>
                </a:solidFill>
              </a:rPr>
            </a:br>
            <a:r>
              <a:rPr lang="en-GB" sz="1800" b="1" i="1" dirty="0">
                <a:solidFill>
                  <a:srgbClr val="000066"/>
                </a:solidFill>
              </a:rPr>
              <a:t/>
            </a:r>
            <a:br>
              <a:rPr lang="en-GB" sz="1800" b="1" i="1" dirty="0">
                <a:solidFill>
                  <a:srgbClr val="000066"/>
                </a:solidFill>
              </a:rPr>
            </a:br>
            <a:r>
              <a:rPr lang="en-GB" sz="1800" b="1" i="1" dirty="0">
                <a:solidFill>
                  <a:srgbClr val="000066"/>
                </a:solidFill>
              </a:rPr>
              <a:t/>
            </a:r>
            <a:br>
              <a:rPr lang="en-GB" sz="1800" b="1" i="1" dirty="0">
                <a:solidFill>
                  <a:srgbClr val="000066"/>
                </a:solidFill>
              </a:rPr>
            </a:br>
            <a:r>
              <a:rPr lang="en-GB" sz="2800" b="1" i="1" dirty="0" smtClean="0">
                <a:solidFill>
                  <a:srgbClr val="000066"/>
                </a:solidFill>
              </a:rPr>
              <a:t>Abdel-</a:t>
            </a:r>
            <a:r>
              <a:rPr lang="en-GB" sz="2800" b="1" i="1" dirty="0" err="1">
                <a:solidFill>
                  <a:srgbClr val="000066"/>
                </a:solidFill>
              </a:rPr>
              <a:t>M</a:t>
            </a:r>
            <a:r>
              <a:rPr lang="en-GB" sz="2800" b="1" i="1" dirty="0" err="1" smtClean="0">
                <a:solidFill>
                  <a:srgbClr val="000066"/>
                </a:solidFill>
              </a:rPr>
              <a:t>jid</a:t>
            </a:r>
            <a:r>
              <a:rPr lang="en-GB" sz="2800" b="1" i="1" dirty="0" smtClean="0">
                <a:solidFill>
                  <a:srgbClr val="000066"/>
                </a:solidFill>
              </a:rPr>
              <a:t> Nourreddine,</a:t>
            </a:r>
            <a:r>
              <a:rPr lang="en-GB" sz="2800" b="1" i="1" dirty="0">
                <a:solidFill>
                  <a:srgbClr val="000066"/>
                </a:solidFill>
              </a:rPr>
              <a:t/>
            </a:r>
            <a:br>
              <a:rPr lang="en-GB" sz="2800" b="1" i="1" dirty="0">
                <a:solidFill>
                  <a:srgbClr val="000066"/>
                </a:solidFill>
              </a:rPr>
            </a:br>
            <a:r>
              <a:rPr lang="en-GB" sz="1800" b="1" i="1" dirty="0">
                <a:solidFill>
                  <a:srgbClr val="000066"/>
                </a:solidFill>
              </a:rPr>
              <a:t>Director of the UFR Physique et </a:t>
            </a:r>
            <a:r>
              <a:rPr lang="en-GB" sz="1800" b="1" i="1" dirty="0" err="1">
                <a:solidFill>
                  <a:srgbClr val="000066"/>
                </a:solidFill>
              </a:rPr>
              <a:t>Ingénierie</a:t>
            </a:r>
            <a:r>
              <a:rPr lang="en-GB" sz="1800" b="1" i="1" dirty="0">
                <a:solidFill>
                  <a:srgbClr val="000066"/>
                </a:solidFill>
              </a:rPr>
              <a:t/>
            </a:r>
            <a:br>
              <a:rPr lang="en-GB" sz="1800" b="1" i="1" dirty="0">
                <a:solidFill>
                  <a:srgbClr val="000066"/>
                </a:solidFill>
              </a:rPr>
            </a:br>
            <a:r>
              <a:rPr lang="en-GB" sz="1800" b="1" i="1" dirty="0">
                <a:solidFill>
                  <a:srgbClr val="000066"/>
                </a:solidFill>
              </a:rPr>
              <a:t/>
            </a:r>
            <a:br>
              <a:rPr lang="en-GB" sz="1800" b="1" i="1" dirty="0">
                <a:solidFill>
                  <a:srgbClr val="000066"/>
                </a:solidFill>
              </a:rPr>
            </a:br>
            <a:r>
              <a:rPr lang="en-GB" sz="1800" b="1" i="1" dirty="0" smtClean="0">
                <a:solidFill>
                  <a:srgbClr val="000066"/>
                </a:solidFill>
              </a:rPr>
              <a:t/>
            </a:r>
            <a:br>
              <a:rPr lang="en-GB" sz="1800" b="1" i="1" dirty="0" smtClean="0">
                <a:solidFill>
                  <a:srgbClr val="000066"/>
                </a:solidFill>
              </a:rPr>
            </a:br>
            <a:r>
              <a:rPr lang="en-GB" sz="2800" b="1" i="1" dirty="0" smtClean="0">
                <a:solidFill>
                  <a:srgbClr val="000066"/>
                </a:solidFill>
              </a:rPr>
              <a:t>Rodolfo </a:t>
            </a:r>
            <a:r>
              <a:rPr lang="en-GB" sz="2800" b="1" i="1" dirty="0" err="1" smtClean="0">
                <a:solidFill>
                  <a:srgbClr val="000066"/>
                </a:solidFill>
              </a:rPr>
              <a:t>Jalabert</a:t>
            </a:r>
            <a:r>
              <a:rPr lang="en-GB" sz="1800" b="1" i="1" dirty="0" smtClean="0">
                <a:solidFill>
                  <a:srgbClr val="000066"/>
                </a:solidFill>
              </a:rPr>
              <a:t/>
            </a:r>
            <a:br>
              <a:rPr lang="en-GB" sz="1800" b="1" i="1" dirty="0" smtClean="0">
                <a:solidFill>
                  <a:srgbClr val="000066"/>
                </a:solidFill>
              </a:rPr>
            </a:br>
            <a:r>
              <a:rPr lang="en-GB" sz="1800" b="1" i="1" dirty="0" smtClean="0">
                <a:solidFill>
                  <a:srgbClr val="000066"/>
                </a:solidFill>
              </a:rPr>
              <a:t>Head of the Master programme in Physics</a:t>
            </a:r>
            <a:endParaRPr lang="en-GB" sz="1800" b="1" i="1" dirty="0">
              <a:solidFill>
                <a:srgbClr val="000066"/>
              </a:solidFill>
            </a:endParaRPr>
          </a:p>
        </p:txBody>
      </p:sp>
    </p:spTree>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2"/>
          <p:cNvSpPr>
            <a:spLocks noGrp="1" noChangeArrowheads="1"/>
          </p:cNvSpPr>
          <p:nvPr>
            <p:ph type="body" idx="1"/>
          </p:nvPr>
        </p:nvSpPr>
        <p:spPr>
          <a:xfrm>
            <a:off x="107950" y="376238"/>
            <a:ext cx="8964613" cy="6148387"/>
          </a:xfrm>
        </p:spPr>
        <p:txBody>
          <a:bodyPr/>
          <a:lstStyle/>
          <a:p>
            <a:pPr algn="ctr">
              <a:lnSpc>
                <a:spcPct val="80000"/>
              </a:lnSpc>
              <a:buFontTx/>
              <a:buNone/>
            </a:pPr>
            <a:r>
              <a:rPr lang="en-GB" sz="4000" b="1" i="1" dirty="0">
                <a:solidFill>
                  <a:srgbClr val="000090"/>
                </a:solidFill>
              </a:rPr>
              <a:t>Organization</a:t>
            </a:r>
          </a:p>
          <a:p>
            <a:pPr algn="ctr">
              <a:lnSpc>
                <a:spcPct val="80000"/>
              </a:lnSpc>
              <a:buFontTx/>
              <a:buNone/>
            </a:pPr>
            <a:r>
              <a:rPr lang="en-GB" sz="2800" b="1" dirty="0">
                <a:solidFill>
                  <a:srgbClr val="000090"/>
                </a:solidFill>
              </a:rPr>
              <a:t>How does it work</a:t>
            </a:r>
            <a:endParaRPr lang="en-GB" sz="4000" b="1" i="1" dirty="0">
              <a:solidFill>
                <a:srgbClr val="000090"/>
              </a:solidFill>
            </a:endParaRPr>
          </a:p>
          <a:p>
            <a:pPr algn="ctr">
              <a:lnSpc>
                <a:spcPct val="80000"/>
              </a:lnSpc>
              <a:buFontTx/>
              <a:buNone/>
            </a:pPr>
            <a:endParaRPr lang="en-GB" sz="1600" b="1" dirty="0">
              <a:solidFill>
                <a:srgbClr val="CCFFFF"/>
              </a:solidFill>
            </a:endParaRPr>
          </a:p>
          <a:p>
            <a:pPr lvl="1"/>
            <a:r>
              <a:rPr lang="en-GB" sz="2000" b="1" dirty="0"/>
              <a:t>Conference Secretariat, </a:t>
            </a:r>
            <a:r>
              <a:rPr lang="en-GB" sz="1800" b="1" dirty="0" smtClean="0"/>
              <a:t>Monique </a:t>
            </a:r>
            <a:r>
              <a:rPr lang="en-GB" sz="1800" b="1" dirty="0"/>
              <a:t>Dell</a:t>
            </a:r>
          </a:p>
          <a:p>
            <a:pPr lvl="1"/>
            <a:r>
              <a:rPr lang="en-GB" sz="2000" b="1" dirty="0"/>
              <a:t>Programme and Organizing Committee</a:t>
            </a:r>
          </a:p>
          <a:p>
            <a:pPr lvl="3"/>
            <a:r>
              <a:rPr lang="en-GB" sz="1600" b="1" dirty="0" err="1" smtClean="0"/>
              <a:t>Mebarek</a:t>
            </a:r>
            <a:r>
              <a:rPr lang="en-GB" sz="1600" b="1" dirty="0" smtClean="0"/>
              <a:t> </a:t>
            </a:r>
            <a:r>
              <a:rPr lang="en-GB" sz="1600" b="1" dirty="0" err="1" smtClean="0"/>
              <a:t>Alouani</a:t>
            </a:r>
            <a:r>
              <a:rPr lang="en-GB" sz="1600" b="1" dirty="0" smtClean="0"/>
              <a:t>, Rodolfo </a:t>
            </a:r>
            <a:r>
              <a:rPr lang="en-GB" sz="1600" b="1" dirty="0" err="1" smtClean="0"/>
              <a:t>Jalabert</a:t>
            </a:r>
            <a:r>
              <a:rPr lang="en-GB" sz="1600" b="1" dirty="0" smtClean="0"/>
              <a:t>, Stefan </a:t>
            </a:r>
            <a:r>
              <a:rPr lang="en-GB" sz="1600" b="1" dirty="0" err="1" smtClean="0"/>
              <a:t>Haacke</a:t>
            </a:r>
            <a:r>
              <a:rPr lang="en-GB" sz="1600" b="1" dirty="0" smtClean="0"/>
              <a:t> and </a:t>
            </a:r>
            <a:r>
              <a:rPr lang="en-GB" sz="1600" b="1" dirty="0"/>
              <a:t>Ulrich </a:t>
            </a:r>
            <a:r>
              <a:rPr lang="en-GB" sz="1600" b="1" dirty="0" smtClean="0"/>
              <a:t>Goerlach,</a:t>
            </a:r>
            <a:endParaRPr lang="en-GB" sz="1600" b="1" dirty="0"/>
          </a:p>
          <a:p>
            <a:pPr lvl="3"/>
            <a:r>
              <a:rPr lang="en-GB" sz="1600" b="1" dirty="0" err="1" smtClean="0"/>
              <a:t>Wulf</a:t>
            </a:r>
            <a:r>
              <a:rPr lang="en-GB" sz="1600" b="1" dirty="0" smtClean="0"/>
              <a:t> </a:t>
            </a:r>
            <a:r>
              <a:rPr lang="en-GB" sz="1600" b="1" dirty="0" err="1" smtClean="0"/>
              <a:t>Wulfhekel</a:t>
            </a:r>
            <a:r>
              <a:rPr lang="en-GB" sz="1600" b="1" dirty="0" smtClean="0"/>
              <a:t>, KIT- CFN</a:t>
            </a:r>
            <a:endParaRPr lang="en-GB" sz="1600" b="1" dirty="0"/>
          </a:p>
          <a:p>
            <a:pPr lvl="3" algn="just">
              <a:spcBef>
                <a:spcPct val="40000"/>
              </a:spcBef>
              <a:buFontTx/>
              <a:buNone/>
            </a:pPr>
            <a:r>
              <a:rPr lang="fr-FR" sz="1600" dirty="0"/>
              <a:t>	</a:t>
            </a:r>
            <a:endParaRPr lang="fr-FR" sz="1600" dirty="0" smtClean="0"/>
          </a:p>
          <a:p>
            <a:pPr lvl="2" algn="just">
              <a:spcBef>
                <a:spcPct val="40000"/>
              </a:spcBef>
            </a:pPr>
            <a:r>
              <a:rPr lang="en-GB" b="1" dirty="0" smtClean="0"/>
              <a:t>Technical </a:t>
            </a:r>
            <a:r>
              <a:rPr lang="en-GB" b="1" dirty="0"/>
              <a:t>Support </a:t>
            </a:r>
          </a:p>
          <a:p>
            <a:pPr lvl="3"/>
            <a:r>
              <a:rPr lang="en-GB" sz="1600" b="1" dirty="0"/>
              <a:t>N. Busser (WWW), O. </a:t>
            </a:r>
            <a:r>
              <a:rPr lang="en-GB" sz="1600" b="1" dirty="0" err="1"/>
              <a:t>Hunzinger</a:t>
            </a:r>
            <a:r>
              <a:rPr lang="en-GB" sz="1600" b="1" dirty="0"/>
              <a:t> (PCs, WIFI)</a:t>
            </a:r>
          </a:p>
          <a:p>
            <a:pPr lvl="3"/>
            <a:r>
              <a:rPr lang="en-GB" sz="1600" b="1" dirty="0"/>
              <a:t>N. Rudolf and Ch. </a:t>
            </a:r>
            <a:r>
              <a:rPr lang="en-GB" sz="1600" b="1" dirty="0" err="1"/>
              <a:t>Helfer</a:t>
            </a:r>
            <a:r>
              <a:rPr lang="en-GB" sz="1600" b="1" dirty="0"/>
              <a:t> (</a:t>
            </a:r>
            <a:r>
              <a:rPr lang="en-GB" sz="1600" b="1" dirty="0" err="1"/>
              <a:t>vidéo</a:t>
            </a:r>
            <a:r>
              <a:rPr lang="en-GB" sz="1600" b="1" dirty="0"/>
              <a:t> recording)</a:t>
            </a:r>
          </a:p>
          <a:p>
            <a:pPr lvl="3"/>
            <a:r>
              <a:rPr lang="en-GB" sz="1600" b="1" dirty="0"/>
              <a:t>P. Gilbert, (Finance, papers</a:t>
            </a:r>
            <a:r>
              <a:rPr lang="en-GB" sz="1600" b="1" dirty="0" smtClean="0"/>
              <a:t>)</a:t>
            </a:r>
          </a:p>
          <a:p>
            <a:pPr lvl="3"/>
            <a:r>
              <a:rPr lang="en-GB" sz="1600" b="1" dirty="0" smtClean="0"/>
              <a:t>S. </a:t>
            </a:r>
            <a:r>
              <a:rPr lang="en-GB" sz="1600" b="1" dirty="0" err="1" smtClean="0"/>
              <a:t>Prohaska</a:t>
            </a:r>
            <a:r>
              <a:rPr lang="en-GB" sz="1600" b="1" dirty="0" smtClean="0"/>
              <a:t> (Preparation of bags) </a:t>
            </a:r>
            <a:endParaRPr lang="en-GB" sz="1600" b="1" dirty="0"/>
          </a:p>
          <a:p>
            <a:pPr lvl="3"/>
            <a:r>
              <a:rPr lang="en-GB" b="1" dirty="0" smtClean="0"/>
              <a:t>Many </a:t>
            </a:r>
            <a:r>
              <a:rPr lang="en-GB" b="1" dirty="0"/>
              <a:t>others (coffees etc.</a:t>
            </a:r>
            <a:r>
              <a:rPr lang="en-GB" b="1" dirty="0" smtClean="0"/>
              <a:t>)</a:t>
            </a:r>
            <a:endParaRPr lang="en-GB" b="1" dirty="0"/>
          </a:p>
        </p:txBody>
      </p:sp>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3"/>
          <p:cNvSpPr>
            <a:spLocks noGrp="1" noChangeArrowheads="1"/>
          </p:cNvSpPr>
          <p:nvPr>
            <p:ph type="body" idx="1"/>
          </p:nvPr>
        </p:nvSpPr>
        <p:spPr>
          <a:xfrm>
            <a:off x="457200" y="404813"/>
            <a:ext cx="8229600" cy="6119812"/>
          </a:xfrm>
        </p:spPr>
        <p:txBody>
          <a:bodyPr/>
          <a:lstStyle/>
          <a:p>
            <a:pPr>
              <a:lnSpc>
                <a:spcPct val="130000"/>
              </a:lnSpc>
              <a:buFontTx/>
              <a:buNone/>
            </a:pPr>
            <a:r>
              <a:rPr lang="en-GB" sz="2000" b="1" dirty="0">
                <a:solidFill>
                  <a:schemeClr val="accent2"/>
                </a:solidFill>
              </a:rPr>
              <a:t>Scientific Programme</a:t>
            </a:r>
          </a:p>
          <a:p>
            <a:pPr lvl="1">
              <a:lnSpc>
                <a:spcPct val="130000"/>
              </a:lnSpc>
            </a:pPr>
            <a:r>
              <a:rPr lang="en-GB" sz="1400" b="1" dirty="0"/>
              <a:t>Sessions of (2x45+15min) lectures</a:t>
            </a:r>
          </a:p>
          <a:p>
            <a:pPr lvl="1">
              <a:lnSpc>
                <a:spcPct val="130000"/>
              </a:lnSpc>
            </a:pPr>
            <a:r>
              <a:rPr lang="en-GB" sz="1400" b="1" dirty="0" smtClean="0"/>
              <a:t>Visit </a:t>
            </a:r>
            <a:r>
              <a:rPr lang="en-GB" sz="1400" b="1" dirty="0"/>
              <a:t>to the Institute of </a:t>
            </a:r>
            <a:r>
              <a:rPr lang="en-GB" sz="1400" b="1" dirty="0" smtClean="0"/>
              <a:t>physics </a:t>
            </a:r>
            <a:r>
              <a:rPr lang="en-GB" sz="1400" b="1" dirty="0"/>
              <a:t>at the KIT</a:t>
            </a:r>
          </a:p>
          <a:p>
            <a:pPr marL="457200" lvl="1" indent="0">
              <a:lnSpc>
                <a:spcPct val="130000"/>
              </a:lnSpc>
              <a:buNone/>
            </a:pPr>
            <a:endParaRPr lang="en-GB" sz="1400" b="1" dirty="0"/>
          </a:p>
          <a:p>
            <a:pPr lvl="1">
              <a:lnSpc>
                <a:spcPct val="130000"/>
              </a:lnSpc>
            </a:pPr>
            <a:r>
              <a:rPr lang="en-GB" sz="1400" b="1" dirty="0"/>
              <a:t>      </a:t>
            </a:r>
            <a:r>
              <a:rPr lang="en-GB" sz="1400" b="1" dirty="0">
                <a:solidFill>
                  <a:srgbClr val="FF0000"/>
                </a:solidFill>
              </a:rPr>
              <a:t>PLEASE DO ASK QUESTIONS!!!</a:t>
            </a:r>
          </a:p>
          <a:p>
            <a:pPr marL="1003300" lvl="2" indent="-15875">
              <a:lnSpc>
                <a:spcPct val="130000"/>
              </a:lnSpc>
              <a:buFontTx/>
              <a:buNone/>
            </a:pPr>
            <a:r>
              <a:rPr lang="en-GB" sz="1200" b="1" dirty="0">
                <a:solidFill>
                  <a:srgbClr val="FF0000"/>
                </a:solidFill>
              </a:rPr>
              <a:t>    </a:t>
            </a:r>
            <a:r>
              <a:rPr lang="en-GB" sz="1400" b="1" dirty="0">
                <a:solidFill>
                  <a:srgbClr val="FF0000"/>
                </a:solidFill>
              </a:rPr>
              <a:t> </a:t>
            </a:r>
            <a:r>
              <a:rPr lang="en-GB" sz="1800" i="1" dirty="0">
                <a:solidFill>
                  <a:srgbClr val="FF0000"/>
                </a:solidFill>
                <a:latin typeface="Comic Sans MS" charset="0"/>
              </a:rPr>
              <a:t>Don’t be afraid to speak incorrect English</a:t>
            </a:r>
          </a:p>
          <a:p>
            <a:pPr marL="1003300" lvl="2" indent="-15875">
              <a:lnSpc>
                <a:spcPct val="130000"/>
              </a:lnSpc>
              <a:buFontTx/>
              <a:buNone/>
            </a:pPr>
            <a:r>
              <a:rPr lang="en-US" sz="1800" dirty="0">
                <a:solidFill>
                  <a:srgbClr val="FF0000"/>
                </a:solidFill>
              </a:rPr>
              <a:t>You are coming from </a:t>
            </a:r>
            <a:r>
              <a:rPr lang="en-US" sz="1800" dirty="0" smtClean="0">
                <a:solidFill>
                  <a:srgbClr val="FF0000"/>
                </a:solidFill>
              </a:rPr>
              <a:t>14 </a:t>
            </a:r>
            <a:r>
              <a:rPr lang="en-US" sz="1800" dirty="0">
                <a:solidFill>
                  <a:srgbClr val="FF0000"/>
                </a:solidFill>
              </a:rPr>
              <a:t>different countries </a:t>
            </a:r>
            <a:r>
              <a:rPr lang="en-US" sz="1800" dirty="0" smtClean="0">
                <a:solidFill>
                  <a:srgbClr val="FF0000"/>
                </a:solidFill>
              </a:rPr>
              <a:t>with 20 </a:t>
            </a:r>
            <a:r>
              <a:rPr lang="en-US" sz="1800" dirty="0">
                <a:solidFill>
                  <a:srgbClr val="FF0000"/>
                </a:solidFill>
              </a:rPr>
              <a:t>different nationalities</a:t>
            </a:r>
          </a:p>
          <a:p>
            <a:pPr marL="1003300" lvl="2" indent="-15875">
              <a:lnSpc>
                <a:spcPct val="130000"/>
              </a:lnSpc>
              <a:buFontTx/>
              <a:buNone/>
            </a:pPr>
            <a:endParaRPr lang="en-GB" sz="1800" dirty="0">
              <a:solidFill>
                <a:srgbClr val="FF0000"/>
              </a:solidFill>
            </a:endParaRPr>
          </a:p>
          <a:p>
            <a:pPr>
              <a:lnSpc>
                <a:spcPct val="130000"/>
              </a:lnSpc>
              <a:buFontTx/>
              <a:buNone/>
            </a:pPr>
            <a:r>
              <a:rPr lang="en-GB" sz="2000" b="1" dirty="0">
                <a:solidFill>
                  <a:schemeClr val="accent2"/>
                </a:solidFill>
              </a:rPr>
              <a:t>Cultural and Social Programme</a:t>
            </a:r>
          </a:p>
          <a:p>
            <a:pPr lvl="1">
              <a:lnSpc>
                <a:spcPct val="130000"/>
              </a:lnSpc>
            </a:pPr>
            <a:r>
              <a:rPr lang="en-GB" sz="1400" b="1" dirty="0"/>
              <a:t>Important part of </a:t>
            </a:r>
            <a:r>
              <a:rPr lang="en-GB" sz="1400" b="1" dirty="0" smtClean="0"/>
              <a:t>the </a:t>
            </a:r>
            <a:r>
              <a:rPr lang="en-GB" sz="1400" b="1" dirty="0"/>
              <a:t>European Summer Campus</a:t>
            </a:r>
          </a:p>
          <a:p>
            <a:pPr lvl="1">
              <a:lnSpc>
                <a:spcPct val="130000"/>
              </a:lnSpc>
            </a:pPr>
            <a:r>
              <a:rPr lang="en-GB" sz="1400" b="1" dirty="0"/>
              <a:t>Learn about Europe, the European Union and other countries (from the </a:t>
            </a:r>
            <a:r>
              <a:rPr lang="en-GB" sz="1400" b="1" dirty="0">
                <a:solidFill>
                  <a:srgbClr val="FF0000"/>
                </a:solidFill>
              </a:rPr>
              <a:t>other</a:t>
            </a:r>
            <a:r>
              <a:rPr lang="en-GB" sz="1400" b="1" dirty="0"/>
              <a:t> students)</a:t>
            </a:r>
          </a:p>
          <a:p>
            <a:pPr lvl="1">
              <a:lnSpc>
                <a:spcPct val="130000"/>
              </a:lnSpc>
            </a:pPr>
            <a:r>
              <a:rPr lang="en-GB" sz="1400" b="1" dirty="0"/>
              <a:t>Learn about Alsace</a:t>
            </a:r>
          </a:p>
          <a:p>
            <a:pPr lvl="1">
              <a:lnSpc>
                <a:spcPct val="130000"/>
              </a:lnSpc>
            </a:pPr>
            <a:r>
              <a:rPr lang="en-GB" sz="1400" b="1" dirty="0"/>
              <a:t>Use the </a:t>
            </a:r>
            <a:r>
              <a:rPr lang="en-GB" sz="1400" b="1" dirty="0" smtClean="0"/>
              <a:t>(little) free </a:t>
            </a:r>
            <a:r>
              <a:rPr lang="en-GB" sz="1400" b="1" dirty="0"/>
              <a:t>time to explore Strasbourg</a:t>
            </a:r>
          </a:p>
        </p:txBody>
      </p:sp>
    </p:spTree>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ＭＳ Ｐゴシック"/>
        <a:cs typeface=""/>
      </a:majorFont>
      <a:minorFont>
        <a:latin typeface="Arial"/>
        <a:ea typeface="ＭＳ Ｐゴシック"/>
        <a:cs typeface=""/>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1179</TotalTime>
  <Words>346</Words>
  <Application>Microsoft Macintosh PowerPoint</Application>
  <PresentationFormat>Présentation à l'écran (4:3)</PresentationFormat>
  <Paragraphs>36</Paragraphs>
  <Slides>5</Slides>
  <Notes>0</Notes>
  <HiddenSlides>0</HiddenSlides>
  <MMClips>0</MMClips>
  <ScaleCrop>false</ScaleCrop>
  <HeadingPairs>
    <vt:vector size="4" baseType="variant">
      <vt:variant>
        <vt:lpstr>Thème</vt:lpstr>
      </vt:variant>
      <vt:variant>
        <vt:i4>1</vt:i4>
      </vt:variant>
      <vt:variant>
        <vt:lpstr>Titres des diapositives</vt:lpstr>
      </vt:variant>
      <vt:variant>
        <vt:i4>5</vt:i4>
      </vt:variant>
    </vt:vector>
  </HeadingPairs>
  <TitlesOfParts>
    <vt:vector size="6" baseType="lpstr">
      <vt:lpstr>Modèle par défaut</vt:lpstr>
      <vt:lpstr>Présentation PowerPoint</vt:lpstr>
      <vt:lpstr>A Summer Campus     What is it?</vt:lpstr>
      <vt:lpstr>Eric Westhof, Vice-president for Research   Abdel-Mjid Nourreddine, Director of the UFR Physique et Ingénierie   Rodolfo Jalabert Head of the Master programme in Physics</vt:lpstr>
      <vt:lpstr>Présentation PowerPoint</vt:lpstr>
      <vt:lpstr>Présentation PowerPoint</vt:lpstr>
    </vt:vector>
  </TitlesOfParts>
  <Company>IReS - IN2P3</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Diapositive 1</dc:title>
  <dc:creator>Ulrich GOERLACH</dc:creator>
  <cp:lastModifiedBy>Ulrich Goerlach</cp:lastModifiedBy>
  <cp:revision>45</cp:revision>
  <dcterms:created xsi:type="dcterms:W3CDTF">2003-07-06T22:10:45Z</dcterms:created>
  <dcterms:modified xsi:type="dcterms:W3CDTF">2012-07-02T06:23:43Z</dcterms:modified>
</cp:coreProperties>
</file>