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14" r:id="rId2"/>
    <p:sldId id="451" r:id="rId3"/>
    <p:sldId id="452" r:id="rId4"/>
    <p:sldId id="414" r:id="rId5"/>
    <p:sldId id="416" r:id="rId6"/>
    <p:sldId id="415" r:id="rId7"/>
    <p:sldId id="420" r:id="rId8"/>
    <p:sldId id="421" r:id="rId9"/>
    <p:sldId id="454" r:id="rId10"/>
    <p:sldId id="418" r:id="rId11"/>
    <p:sldId id="419" r:id="rId12"/>
    <p:sldId id="455" r:id="rId13"/>
    <p:sldId id="367" r:id="rId14"/>
    <p:sldId id="437" r:id="rId15"/>
    <p:sldId id="435" r:id="rId16"/>
    <p:sldId id="436" r:id="rId17"/>
    <p:sldId id="380" r:id="rId18"/>
    <p:sldId id="366" r:id="rId19"/>
    <p:sldId id="457" r:id="rId20"/>
    <p:sldId id="370" r:id="rId21"/>
    <p:sldId id="371" r:id="rId22"/>
    <p:sldId id="384" r:id="rId23"/>
    <p:sldId id="385" r:id="rId24"/>
    <p:sldId id="372" r:id="rId25"/>
    <p:sldId id="375" r:id="rId26"/>
    <p:sldId id="377" r:id="rId27"/>
    <p:sldId id="458" r:id="rId28"/>
    <p:sldId id="390" r:id="rId29"/>
    <p:sldId id="460" r:id="rId30"/>
    <p:sldId id="360" r:id="rId31"/>
    <p:sldId id="381" r:id="rId32"/>
    <p:sldId id="441" r:id="rId33"/>
    <p:sldId id="386" r:id="rId34"/>
    <p:sldId id="397" r:id="rId35"/>
    <p:sldId id="398" r:id="rId36"/>
    <p:sldId id="387" r:id="rId37"/>
    <p:sldId id="388" r:id="rId38"/>
    <p:sldId id="461" r:id="rId39"/>
    <p:sldId id="459" r:id="rId40"/>
  </p:sldIdLst>
  <p:sldSz cx="10477500" cy="7239000"/>
  <p:notesSz cx="6856413" cy="97504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2398F"/>
    <a:srgbClr val="FF0000"/>
    <a:srgbClr val="990000"/>
    <a:srgbClr val="A50021"/>
    <a:srgbClr val="FFFF95"/>
    <a:srgbClr val="FFFFCC"/>
    <a:srgbClr val="FFFF99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30" y="-96"/>
      </p:cViewPr>
      <p:guideLst>
        <p:guide orient="horz" pos="2304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EGA\VOL1\Drc\Unites\TOXI\Etudes\Toxicologie\ANNEE_2007\79933-ANR-RespiNTTOX\essais%20in%20vivo\79933-1_-MWNTC%20bruts%20vs%20purifi&#233;s-Janvier-juillet09\R&#233;sultats_Raja\Taille%20granulomes\NBRE%20GRANULOMES'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EGA\VOL1\Drc\Unites\TOXI\Etudes\Toxicologie\ANNEE_2006\NANORIS%2006-009\Projets\RespiNTTox%2079933-1\R&#233;sultats%20de%20l'&#233;tude%20RespiNTTox\Cytospin\C&#233;llularit&#233;'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VEGA\VOL1\Drc\Unites\TOXI\Etudes\Toxicologie\ANNEE_2006\NANORIS%2006-009\Projets\RespiNTTox%2079933-1\R&#233;sultats%20de%20l'&#233;tude%20RespiNTTox\PCRq\Biomol%20respinttox%20IL1b'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4733199335334796"/>
          <c:y val="5.1400554097404488E-2"/>
          <c:w val="0.81193338361689205"/>
          <c:h val="0.72794005670063089"/>
        </c:manualLayout>
      </c:layout>
      <c:barChart>
        <c:barDir val="col"/>
        <c:grouping val="clustered"/>
        <c:ser>
          <c:idx val="1"/>
          <c:order val="0"/>
          <c:tx>
            <c:strRef>
              <c:f>Feuil1!$F$49</c:f>
              <c:strCache>
                <c:ptCount val="1"/>
                <c:pt idx="0">
                  <c:v>Purified CNT</c:v>
                </c:pt>
              </c:strCache>
            </c:strRef>
          </c:tx>
          <c:spPr>
            <a:solidFill>
              <a:srgbClr val="8BB1FD"/>
            </a:solidFill>
          </c:spPr>
          <c:errBars>
            <c:errBarType val="plus"/>
            <c:errValType val="cust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</c:errBars>
          <c:cat>
            <c:numRef>
              <c:f>Feuil1!$E$50:$E$54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30</c:v>
                </c:pt>
                <c:pt idx="3">
                  <c:v>90</c:v>
                </c:pt>
                <c:pt idx="4">
                  <c:v>180</c:v>
                </c:pt>
              </c:numCache>
            </c:numRef>
          </c:cat>
          <c:val>
            <c:numRef>
              <c:f>Feuil1!$F$50:$F$54</c:f>
              <c:numCache>
                <c:formatCode>0.0</c:formatCode>
                <c:ptCount val="5"/>
                <c:pt idx="0">
                  <c:v>1.1538461538461537</c:v>
                </c:pt>
                <c:pt idx="1">
                  <c:v>17.052631578946997</c:v>
                </c:pt>
                <c:pt idx="2">
                  <c:v>14.153846153846176</c:v>
                </c:pt>
                <c:pt idx="3">
                  <c:v>11.025</c:v>
                </c:pt>
                <c:pt idx="4">
                  <c:v>10.4</c:v>
                </c:pt>
              </c:numCache>
            </c:numRef>
          </c:val>
        </c:ser>
        <c:ser>
          <c:idx val="2"/>
          <c:order val="1"/>
          <c:tx>
            <c:strRef>
              <c:f>Feuil1!$G$49</c:f>
              <c:strCache>
                <c:ptCount val="1"/>
                <c:pt idx="0">
                  <c:v>Raw CNT</c:v>
                </c:pt>
              </c:strCache>
            </c:strRef>
          </c:tx>
          <c:spPr>
            <a:solidFill>
              <a:srgbClr val="02308C"/>
            </a:solidFill>
          </c:spPr>
          <c:errBars>
            <c:errBarType val="plus"/>
            <c:errValType val="cust"/>
            <c:plus>
              <c:numRef>
                <c:f>Feuil1!$I$50:$I$54</c:f>
                <c:numCache>
                  <c:formatCode>General</c:formatCode>
                  <c:ptCount val="5"/>
                  <c:pt idx="0">
                    <c:v>1.5157294934901246</c:v>
                  </c:pt>
                  <c:pt idx="1">
                    <c:v>4.7958315233127156</c:v>
                  </c:pt>
                  <c:pt idx="2">
                    <c:v>3.9026618135279447</c:v>
                  </c:pt>
                  <c:pt idx="3">
                    <c:v>5.2373779895218924</c:v>
                  </c:pt>
                  <c:pt idx="4">
                    <c:v>2.2574359502987638</c:v>
                  </c:pt>
                </c:numCache>
              </c:numRef>
            </c:plus>
          </c:errBars>
          <c:cat>
            <c:numRef>
              <c:f>Feuil1!$E$50:$E$54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30</c:v>
                </c:pt>
                <c:pt idx="3">
                  <c:v>90</c:v>
                </c:pt>
                <c:pt idx="4">
                  <c:v>180</c:v>
                </c:pt>
              </c:numCache>
            </c:numRef>
          </c:cat>
          <c:val>
            <c:numRef>
              <c:f>Feuil1!$G$50:$G$54</c:f>
              <c:numCache>
                <c:formatCode>0.0</c:formatCode>
                <c:ptCount val="5"/>
                <c:pt idx="0">
                  <c:v>3.1</c:v>
                </c:pt>
                <c:pt idx="1">
                  <c:v>35</c:v>
                </c:pt>
                <c:pt idx="2">
                  <c:v>39</c:v>
                </c:pt>
                <c:pt idx="3">
                  <c:v>15.425000000000002</c:v>
                </c:pt>
                <c:pt idx="4">
                  <c:v>8.3421052631578956</c:v>
                </c:pt>
              </c:numCache>
            </c:numRef>
          </c:val>
        </c:ser>
        <c:axId val="70707456"/>
        <c:axId val="54395264"/>
      </c:barChart>
      <c:catAx>
        <c:axId val="707074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Time after exposure (days)</a:t>
                </a:r>
              </a:p>
            </c:rich>
          </c:tx>
          <c:layout>
            <c:manualLayout>
              <c:xMode val="edge"/>
              <c:yMode val="edge"/>
              <c:x val="0.35032808398951043"/>
              <c:y val="0.92960629921259863"/>
            </c:manualLayout>
          </c:layout>
        </c:title>
        <c:numFmt formatCode="General" sourceLinked="1"/>
        <c:tickLblPos val="nextTo"/>
        <c:crossAx val="54395264"/>
        <c:crosses val="autoZero"/>
        <c:auto val="1"/>
        <c:lblAlgn val="ctr"/>
        <c:lblOffset val="100"/>
      </c:catAx>
      <c:valAx>
        <c:axId val="54395264"/>
        <c:scaling>
          <c:orientation val="minMax"/>
          <c:max val="45"/>
        </c:scaling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err="1"/>
                  <a:t>Granulomas</a:t>
                </a:r>
                <a:r>
                  <a:rPr lang="en-US" sz="1200" dirty="0"/>
                  <a:t> number </a:t>
                </a:r>
              </a:p>
            </c:rich>
          </c:tx>
          <c:layout/>
        </c:title>
        <c:numFmt formatCode="0" sourceLinked="0"/>
        <c:tickLblPos val="nextTo"/>
        <c:crossAx val="7070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93197725284955"/>
          <c:y val="3.6653178769321303E-2"/>
          <c:w val="0.22406802274715781"/>
          <c:h val="0.16743438320210349"/>
        </c:manualLayout>
      </c:layout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1400">
          <a:latin typeface="Arial Narrow" pitchFamily="34" charset="0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9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7766766454617294"/>
          <c:y val="5.9220603289691434E-2"/>
          <c:w val="0.78401417820464847"/>
          <c:h val="0.73529494653877292"/>
        </c:manualLayout>
      </c:layout>
      <c:barChart>
        <c:barDir val="col"/>
        <c:grouping val="clustered"/>
        <c:ser>
          <c:idx val="0"/>
          <c:order val="0"/>
          <c:tx>
            <c:v>Control</c:v>
          </c:tx>
          <c:spPr>
            <a:solidFill>
              <a:srgbClr val="FFFFFF"/>
            </a:solidFill>
            <a:ln>
              <a:solidFill>
                <a:srgbClr val="000000"/>
              </a:solidFill>
            </a:ln>
          </c:spPr>
          <c:cat>
            <c:numRef>
              <c:f>Feuil1!$B$2:$F$2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30</c:v>
                </c:pt>
                <c:pt idx="3">
                  <c:v>90</c:v>
                </c:pt>
                <c:pt idx="4">
                  <c:v>180</c:v>
                </c:pt>
              </c:numCache>
            </c:numRef>
          </c:cat>
          <c:val>
            <c:numRef>
              <c:f>(Feuil1!$B$7;Feuil1!$F$7;Feuil1!$K$7;Feuil1!$P$7;Feuil1!$T$7)</c:f>
              <c:numCache>
                <c:formatCode>General</c:formatCode>
                <c:ptCount val="5"/>
                <c:pt idx="0" formatCode="0%">
                  <c:v>5.1440329218106989E-4</c:v>
                </c:pt>
                <c:pt idx="1">
                  <c:v>0</c:v>
                </c:pt>
                <c:pt idx="2">
                  <c:v>0</c:v>
                </c:pt>
                <c:pt idx="3" formatCode="0%">
                  <c:v>0</c:v>
                </c:pt>
                <c:pt idx="4" formatCode="0%">
                  <c:v>1.0005973715651161E-3</c:v>
                </c:pt>
              </c:numCache>
            </c:numRef>
          </c:val>
        </c:ser>
        <c:ser>
          <c:idx val="1"/>
          <c:order val="1"/>
          <c:tx>
            <c:v>Raws CNT</c:v>
          </c:tx>
          <c:spPr>
            <a:solidFill>
              <a:srgbClr val="02308C"/>
            </a:solidFill>
          </c:spPr>
          <c:errBars>
            <c:errBarType val="plus"/>
            <c:errValType val="cust"/>
            <c:plus>
              <c:numRef>
                <c:f>(Feuil1!$C$14;Feuil1!$G$14;Feuil1!$L$14;Feuil1!$Q$14;Feuil1!$U$14)</c:f>
                <c:numCache>
                  <c:formatCode>General</c:formatCode>
                  <c:ptCount val="5"/>
                  <c:pt idx="0">
                    <c:v>4.5734728957737274E-2</c:v>
                  </c:pt>
                  <c:pt idx="1">
                    <c:v>3.6358898350381919E-2</c:v>
                  </c:pt>
                  <c:pt idx="2">
                    <c:v>8.5270680086620476E-2</c:v>
                  </c:pt>
                  <c:pt idx="3">
                    <c:v>6.0030378890620413E-2</c:v>
                  </c:pt>
                  <c:pt idx="4">
                    <c:v>2.8409858671060339E-2</c:v>
                  </c:pt>
                </c:numCache>
              </c:numRef>
            </c:plus>
          </c:errBars>
          <c:cat>
            <c:numRef>
              <c:f>Feuil1!$B$2:$F$2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30</c:v>
                </c:pt>
                <c:pt idx="3">
                  <c:v>90</c:v>
                </c:pt>
                <c:pt idx="4">
                  <c:v>180</c:v>
                </c:pt>
              </c:numCache>
            </c:numRef>
          </c:cat>
          <c:val>
            <c:numRef>
              <c:f>(Feuil1!$B$14;Feuil1!$F$14;Feuil1!$K$14;Feuil1!$P$14;Feuil1!$T$14)</c:f>
              <c:numCache>
                <c:formatCode>0%</c:formatCode>
                <c:ptCount val="5"/>
                <c:pt idx="0">
                  <c:v>0.15994956281286679</c:v>
                </c:pt>
                <c:pt idx="1">
                  <c:v>0.44633309330939142</c:v>
                </c:pt>
                <c:pt idx="2">
                  <c:v>0.29316076528958546</c:v>
                </c:pt>
                <c:pt idx="3">
                  <c:v>0.20141230007404673</c:v>
                </c:pt>
                <c:pt idx="4">
                  <c:v>0.13546301356034954</c:v>
                </c:pt>
              </c:numCache>
            </c:numRef>
          </c:val>
        </c:ser>
        <c:ser>
          <c:idx val="2"/>
          <c:order val="2"/>
          <c:tx>
            <c:v>Purified CNT</c:v>
          </c:tx>
          <c:spPr>
            <a:solidFill>
              <a:srgbClr val="8BB1FD"/>
            </a:solidFill>
          </c:spPr>
          <c:errBars>
            <c:errBarType val="plus"/>
            <c:errValType val="cust"/>
            <c:plus>
              <c:numRef>
                <c:f>(Feuil1!$C$22;Feuil1!$G$22;Feuil1!$L$22;Feuil1!$Q$22;Feuil1!$U$22)</c:f>
                <c:numCache>
                  <c:formatCode>General</c:formatCode>
                  <c:ptCount val="5"/>
                  <c:pt idx="0">
                    <c:v>7.0943754442941584E-2</c:v>
                  </c:pt>
                  <c:pt idx="1">
                    <c:v>0.11036749767424985</c:v>
                  </c:pt>
                  <c:pt idx="2">
                    <c:v>6.4939965631228419E-2</c:v>
                  </c:pt>
                  <c:pt idx="3">
                    <c:v>6.7754712167022196E-2</c:v>
                  </c:pt>
                  <c:pt idx="4">
                    <c:v>5.5947602125111434E-2</c:v>
                  </c:pt>
                </c:numCache>
              </c:numRef>
            </c:plus>
          </c:errBars>
          <c:cat>
            <c:numRef>
              <c:f>Feuil1!$B$2:$F$2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30</c:v>
                </c:pt>
                <c:pt idx="3">
                  <c:v>90</c:v>
                </c:pt>
                <c:pt idx="4">
                  <c:v>180</c:v>
                </c:pt>
              </c:numCache>
            </c:numRef>
          </c:cat>
          <c:val>
            <c:numRef>
              <c:f>(Feuil1!$B$22;Feuil1!$F$22;Feuil1!$K$22;Feuil1!$P$22;Feuil1!$T$22)</c:f>
              <c:numCache>
                <c:formatCode>0%</c:formatCode>
                <c:ptCount val="5"/>
                <c:pt idx="0">
                  <c:v>0.15100490699431521</c:v>
                </c:pt>
                <c:pt idx="1">
                  <c:v>0.27055276999443539</c:v>
                </c:pt>
                <c:pt idx="2">
                  <c:v>0.42581334182190989</c:v>
                </c:pt>
                <c:pt idx="3">
                  <c:v>0.15902462535358636</c:v>
                </c:pt>
                <c:pt idx="4">
                  <c:v>0.15223339492397106</c:v>
                </c:pt>
              </c:numCache>
            </c:numRef>
          </c:val>
        </c:ser>
        <c:axId val="54434816"/>
        <c:axId val="54469760"/>
      </c:barChart>
      <c:catAx>
        <c:axId val="54434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fr-FR" sz="1200"/>
                  <a:t>Time after exposure (days)</a:t>
                </a:r>
              </a:p>
            </c:rich>
          </c:tx>
          <c:layout>
            <c:manualLayout>
              <c:xMode val="edge"/>
              <c:yMode val="edge"/>
              <c:x val="0.37026933803961182"/>
              <c:y val="0.904569854843676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54469760"/>
        <c:crosses val="autoZero"/>
        <c:auto val="1"/>
        <c:lblAlgn val="ctr"/>
        <c:lblOffset val="100"/>
      </c:catAx>
      <c:valAx>
        <c:axId val="544697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r-FR" sz="1200" dirty="0"/>
                  <a:t>% of </a:t>
                </a:r>
                <a:r>
                  <a:rPr lang="fr-FR" sz="1200" dirty="0" err="1"/>
                  <a:t>cells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with</a:t>
                </a:r>
                <a:r>
                  <a:rPr lang="fr-FR" sz="1200" dirty="0"/>
                  <a:t> CNT </a:t>
                </a:r>
                <a:r>
                  <a:rPr lang="fr-FR" sz="1200" dirty="0" err="1" smtClean="0"/>
                  <a:t>inside</a:t>
                </a:r>
                <a:r>
                  <a:rPr lang="fr-FR" sz="1200" dirty="0" smtClean="0"/>
                  <a:t> </a:t>
                </a:r>
                <a:endParaRPr lang="fr-FR" sz="1200" dirty="0"/>
              </a:p>
            </c:rich>
          </c:tx>
          <c:layout>
            <c:manualLayout>
              <c:xMode val="edge"/>
              <c:yMode val="edge"/>
              <c:x val="1.3581123958304181E-2"/>
              <c:y val="0.10254613663723662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5443481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610501470711396"/>
          <c:y val="3.1831517116649957E-2"/>
          <c:w val="0.22075650405024488"/>
          <c:h val="0.26884444754140246"/>
        </c:manualLayout>
      </c:layout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>
          <a:latin typeface="Arial Narrow" pitchFamily="34" charset="0"/>
        </a:defRPr>
      </a:pPr>
      <a:endParaRPr lang="fr-F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21980477887275"/>
          <c:y val="8.4634499143102018E-2"/>
          <c:w val="0.83701397790392451"/>
          <c:h val="0.69321116096178326"/>
        </c:manualLayout>
      </c:layout>
      <c:barChart>
        <c:barDir val="col"/>
        <c:grouping val="clustered"/>
        <c:ser>
          <c:idx val="0"/>
          <c:order val="0"/>
          <c:tx>
            <c:v>Control</c:v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errBars>
            <c:errBarType val="plus"/>
            <c:errValType val="cust"/>
            <c:plus>
              <c:numRef>
                <c:f>IL1b!$C$101:$C$105</c:f>
                <c:numCache>
                  <c:formatCode>General</c:formatCode>
                  <c:ptCount val="5"/>
                  <c:pt idx="0">
                    <c:v>0.85966317663238545</c:v>
                  </c:pt>
                  <c:pt idx="1">
                    <c:v>0.26466176080494747</c:v>
                  </c:pt>
                  <c:pt idx="2">
                    <c:v>0.29097738273799872</c:v>
                  </c:pt>
                  <c:pt idx="3">
                    <c:v>0.45397503397944178</c:v>
                  </c:pt>
                  <c:pt idx="4">
                    <c:v>0.34777752535562861</c:v>
                  </c:pt>
                </c:numCache>
              </c:numRef>
            </c:plu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errBars>
          <c:cat>
            <c:numRef>
              <c:f>IL1b!$A$101:$A$105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30</c:v>
                </c:pt>
                <c:pt idx="3">
                  <c:v>90</c:v>
                </c:pt>
                <c:pt idx="4">
                  <c:v>180</c:v>
                </c:pt>
              </c:numCache>
            </c:numRef>
          </c:cat>
          <c:val>
            <c:numRef>
              <c:f>IL1b!$B$101:$B$105</c:f>
              <c:numCache>
                <c:formatCode>0.00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v>Purified CNT</c:v>
          </c:tx>
          <c:spPr>
            <a:solidFill>
              <a:srgbClr val="8BB1FD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errBars>
            <c:errBarType val="plus"/>
            <c:errValType val="cust"/>
            <c:plus>
              <c:numRef>
                <c:f>IL1b!$G$101:$G$105</c:f>
                <c:numCache>
                  <c:formatCode>General</c:formatCode>
                  <c:ptCount val="5"/>
                  <c:pt idx="0">
                    <c:v>3.1747046851490182</c:v>
                  </c:pt>
                  <c:pt idx="1">
                    <c:v>0.30466651189652832</c:v>
                  </c:pt>
                  <c:pt idx="2">
                    <c:v>0.60303760299574805</c:v>
                  </c:pt>
                  <c:pt idx="3">
                    <c:v>0.26839324333913489</c:v>
                  </c:pt>
                  <c:pt idx="4">
                    <c:v>0.71511576234354579</c:v>
                  </c:pt>
                </c:numCache>
              </c:numRef>
            </c:plus>
            <c:spPr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errBars>
          <c:cat>
            <c:numRef>
              <c:f>IL1b!$A$101:$A$105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30</c:v>
                </c:pt>
                <c:pt idx="3">
                  <c:v>90</c:v>
                </c:pt>
                <c:pt idx="4">
                  <c:v>180</c:v>
                </c:pt>
              </c:numCache>
            </c:numRef>
          </c:cat>
          <c:val>
            <c:numRef>
              <c:f>IL1b!$F$101:$F$105</c:f>
              <c:numCache>
                <c:formatCode>0.00</c:formatCode>
                <c:ptCount val="5"/>
                <c:pt idx="0">
                  <c:v>9.287865285392618</c:v>
                </c:pt>
                <c:pt idx="1">
                  <c:v>0.38803975960814208</c:v>
                </c:pt>
                <c:pt idx="2">
                  <c:v>1.8853576790883491</c:v>
                </c:pt>
                <c:pt idx="3">
                  <c:v>0.85739246941155844</c:v>
                </c:pt>
                <c:pt idx="4">
                  <c:v>0.83640650922812887</c:v>
                </c:pt>
              </c:numCache>
            </c:numRef>
          </c:val>
        </c:ser>
        <c:ser>
          <c:idx val="2"/>
          <c:order val="2"/>
          <c:tx>
            <c:v>Raw CNT</c:v>
          </c:tx>
          <c:spPr>
            <a:solidFill>
              <a:srgbClr val="02308C"/>
            </a:solidFill>
            <a:ln>
              <a:solidFill>
                <a:schemeClr val="tx1"/>
              </a:solidFill>
            </a:ln>
          </c:spPr>
          <c:errBars>
            <c:errBarType val="plus"/>
            <c:errValType val="cust"/>
            <c:plus>
              <c:numRef>
                <c:f>IL1b!$E$101:$E$105</c:f>
                <c:numCache>
                  <c:formatCode>General</c:formatCode>
                  <c:ptCount val="5"/>
                  <c:pt idx="0">
                    <c:v>0.53769376842990579</c:v>
                  </c:pt>
                  <c:pt idx="1">
                    <c:v>0.19773013429908864</c:v>
                  </c:pt>
                  <c:pt idx="2">
                    <c:v>0.38421238989977369</c:v>
                  </c:pt>
                  <c:pt idx="3">
                    <c:v>0.91959741202636525</c:v>
                  </c:pt>
                  <c:pt idx="4">
                    <c:v>0.15141970908952726</c:v>
                  </c:pt>
                </c:numCache>
              </c:numRef>
            </c:plus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errBars>
          <c:cat>
            <c:numRef>
              <c:f>IL1b!$A$101:$A$105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30</c:v>
                </c:pt>
                <c:pt idx="3">
                  <c:v>90</c:v>
                </c:pt>
                <c:pt idx="4">
                  <c:v>180</c:v>
                </c:pt>
              </c:numCache>
            </c:numRef>
          </c:cat>
          <c:val>
            <c:numRef>
              <c:f>IL1b!$D$101:$D$105</c:f>
              <c:numCache>
                <c:formatCode>0.00</c:formatCode>
                <c:ptCount val="5"/>
                <c:pt idx="0">
                  <c:v>2.7420780136189187</c:v>
                </c:pt>
                <c:pt idx="1">
                  <c:v>0.24331617463005709</c:v>
                </c:pt>
                <c:pt idx="2">
                  <c:v>0.80140340872023297</c:v>
                </c:pt>
                <c:pt idx="3">
                  <c:v>1.3066839762950921</c:v>
                </c:pt>
                <c:pt idx="4">
                  <c:v>0.44114291077132523</c:v>
                </c:pt>
              </c:numCache>
            </c:numRef>
          </c:val>
        </c:ser>
        <c:axId val="75242880"/>
        <c:axId val="75249152"/>
      </c:barChart>
      <c:catAx>
        <c:axId val="75242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Time after treatment (days)</a:t>
                </a:r>
              </a:p>
            </c:rich>
          </c:tx>
          <c:layout/>
        </c:title>
        <c:numFmt formatCode="General" sourceLinked="1"/>
        <c:tickLblPos val="nextTo"/>
        <c:crossAx val="75249152"/>
        <c:crossesAt val="0"/>
        <c:auto val="1"/>
        <c:lblAlgn val="ctr"/>
        <c:lblOffset val="100"/>
      </c:catAx>
      <c:valAx>
        <c:axId val="75249152"/>
        <c:scaling>
          <c:orientation val="minMax"/>
          <c:max val="13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IL1b   mRNA induction</a:t>
                </a:r>
              </a:p>
            </c:rich>
          </c:tx>
          <c:layout>
            <c:manualLayout>
              <c:xMode val="edge"/>
              <c:yMode val="edge"/>
              <c:x val="1.2936159093666511E-2"/>
              <c:y val="0.13749198016914807"/>
            </c:manualLayout>
          </c:layout>
        </c:title>
        <c:numFmt formatCode="#,##0" sourceLinked="0"/>
        <c:tickLblPos val="nextTo"/>
        <c:crossAx val="7524288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69829222542624358"/>
          <c:y val="5.9609215514727323E-2"/>
          <c:w val="0.27780452980207188"/>
          <c:h val="0.25231955380577431"/>
        </c:manualLayout>
      </c:layout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400">
          <a:latin typeface="Arial Narrow" pitchFamily="34" charset="0"/>
        </a:defRPr>
      </a:pPr>
      <a:endParaRPr lang="fr-FR"/>
    </a:p>
  </c:tx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0.2069</cdr:x>
      <cdr:y>0</cdr:y>
    </cdr:from>
    <cdr:to>
      <cdr:x>0.3183</cdr:x>
      <cdr:y>0.65433</cdr:y>
    </cdr:to>
    <cdr:grpSp>
      <cdr:nvGrpSpPr>
        <cdr:cNvPr id="4" name="Groupe 3"/>
        <cdr:cNvGrpSpPr/>
      </cdr:nvGrpSpPr>
      <cdr:grpSpPr>
        <a:xfrm xmlns:a="http://schemas.openxmlformats.org/drawingml/2006/main">
          <a:off x="857270" y="0"/>
          <a:ext cx="461575" cy="1654726"/>
          <a:chOff x="960708" y="-82132"/>
          <a:chExt cx="517320" cy="1794969"/>
        </a:xfrm>
      </cdr:grpSpPr>
      <cdr:sp macro="" textlink="">
        <cdr:nvSpPr>
          <cdr:cNvPr id="2" name="ZoneTexte 8"/>
          <cdr:cNvSpPr txBox="1"/>
        </cdr:nvSpPr>
        <cdr:spPr>
          <a:xfrm xmlns:a="http://schemas.openxmlformats.org/drawingml/2006/main">
            <a:off x="1120838" y="1312727"/>
            <a:ext cx="357190" cy="400110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fr-FR" sz="2000" dirty="0" smtClean="0">
                <a:solidFill>
                  <a:srgbClr val="FF0000"/>
                </a:solidFill>
              </a:rPr>
              <a:t>*</a:t>
            </a:r>
            <a:endParaRPr lang="fr-FR" sz="2000" dirty="0">
              <a:solidFill>
                <a:srgbClr val="FF0000"/>
              </a:solidFill>
            </a:endParaRPr>
          </a:p>
        </cdr:txBody>
      </cdr:sp>
      <cdr:sp macro="" textlink="">
        <cdr:nvSpPr>
          <cdr:cNvPr id="3" name="ZoneTexte 9"/>
          <cdr:cNvSpPr txBox="1"/>
        </cdr:nvSpPr>
        <cdr:spPr>
          <a:xfrm xmlns:a="http://schemas.openxmlformats.org/drawingml/2006/main">
            <a:off x="960708" y="-82132"/>
            <a:ext cx="357190" cy="400110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charset="0"/>
              </a:defRPr>
            </a:lvl9pPr>
          </a:lstStyle>
          <a:p xmlns:a="http://schemas.openxmlformats.org/drawingml/2006/main">
            <a:r>
              <a:rPr lang="fr-FR" sz="2000" dirty="0" smtClean="0">
                <a:solidFill>
                  <a:srgbClr val="FF0000"/>
                </a:solidFill>
              </a:rPr>
              <a:t>*</a:t>
            </a:r>
            <a:endParaRPr lang="fr-FR" sz="2000" dirty="0">
              <a:solidFill>
                <a:srgbClr val="FF0000"/>
              </a:solidFill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34950" y="9166225"/>
            <a:ext cx="1560513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12" tIns="46967" rIns="95612" bIns="46967">
            <a:spAutoFit/>
          </a:bodyPr>
          <a:lstStyle/>
          <a:p>
            <a:pPr algn="l" defTabSz="966788">
              <a:defRPr/>
            </a:pPr>
            <a:r>
              <a:rPr lang="fr-FR" sz="800">
                <a:latin typeface="Lucida Sans" pitchFamily="34" charset="0"/>
              </a:rPr>
              <a:t>DCO - 08/09/2004 - titre - </a:t>
            </a:r>
            <a:fld id="{8AE49EFD-DF64-4EEA-AC47-D650621B87AA}" type="slidenum">
              <a:rPr lang="fr-FR" sz="800">
                <a:latin typeface="Lucida Sans" pitchFamily="34" charset="0"/>
              </a:rPr>
              <a:pPr algn="l" defTabSz="966788">
                <a:defRPr/>
              </a:pPr>
              <a:t>‹N°›</a:t>
            </a:fld>
            <a:r>
              <a:rPr lang="fr-FR" sz="800">
                <a:latin typeface="Lucida Sans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2163" y="738188"/>
            <a:ext cx="5270500" cy="3641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7613" cy="438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0213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260" tIns="45130" rIns="90260" bIns="45130" anchor="ctr"/>
          <a:lstStyle/>
          <a:p>
            <a:endParaRPr lang="fr-FR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9263063"/>
            <a:ext cx="2970213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786" tIns="44596" rIns="90786" bIns="44596" anchor="b"/>
          <a:lstStyle/>
          <a:p>
            <a:pPr algn="r" defTabSz="915988"/>
            <a:r>
              <a:rPr lang="fr-FR">
                <a:latin typeface="Times"/>
              </a:rPr>
              <a:t>2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260" tIns="45130" rIns="90260" bIns="45130" anchor="ctr"/>
          <a:lstStyle/>
          <a:p>
            <a:endParaRPr lang="fr-FR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260" tIns="45130" rIns="90260" bIns="45130" anchor="ctr"/>
          <a:lstStyle/>
          <a:p>
            <a:endParaRPr lang="fr-FR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30188" y="230188"/>
            <a:ext cx="9983787" cy="6780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3" name="Picture 165" descr="image-programm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234950"/>
            <a:ext cx="993775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7" descr="LOGOCAR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8475" y="6140450"/>
            <a:ext cx="16002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15250" y="379413"/>
            <a:ext cx="2292350" cy="594518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79413"/>
            <a:ext cx="6724650" cy="59451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63" y="379413"/>
            <a:ext cx="7793037" cy="5619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838200" y="1600200"/>
            <a:ext cx="4506913" cy="47244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97513" y="1600200"/>
            <a:ext cx="4508500" cy="4724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088" y="4651375"/>
            <a:ext cx="8905875" cy="1438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088" y="3068638"/>
            <a:ext cx="8905875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5069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97513" y="1600200"/>
            <a:ext cx="4508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875" y="290513"/>
            <a:ext cx="9429750" cy="12065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3875" y="1620838"/>
            <a:ext cx="4629150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3875" y="2295525"/>
            <a:ext cx="4629150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22888" y="1620838"/>
            <a:ext cx="4630737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22888" y="2295525"/>
            <a:ext cx="4630737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875" y="288925"/>
            <a:ext cx="3446463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95750" y="288925"/>
            <a:ext cx="5857875" cy="617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3875" y="1514475"/>
            <a:ext cx="3446463" cy="495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4225" y="5067300"/>
            <a:ext cx="6286500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54225" y="646113"/>
            <a:ext cx="62865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54225" y="5665788"/>
            <a:ext cx="6286500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14563" y="379413"/>
            <a:ext cx="7793037" cy="56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5612" tIns="46967" rIns="95612" bIns="469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9167813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5612" tIns="46967" rIns="95612" bIns="46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4100" name="Picture 154" descr="image-programme"/>
          <p:cNvPicPr preferRelativeResize="0"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08756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66788" rtl="0" eaLnBrk="0" fontAlgn="base" hangingPunct="0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2pPr>
      <a:lvl3pPr algn="l" defTabSz="966788" rtl="0" eaLnBrk="0" fontAlgn="base" hangingPunct="0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3pPr>
      <a:lvl4pPr algn="l" defTabSz="966788" rtl="0" eaLnBrk="0" fontAlgn="base" hangingPunct="0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4pPr>
      <a:lvl5pPr algn="l" defTabSz="966788" rtl="0" eaLnBrk="0" fontAlgn="base" hangingPunct="0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5pPr>
      <a:lvl6pPr marL="457200" algn="l" defTabSz="966788" rtl="0" eaLnBrk="0" fontAlgn="base" hangingPunct="0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6pPr>
      <a:lvl7pPr marL="914400" algn="l" defTabSz="966788" rtl="0" eaLnBrk="0" fontAlgn="base" hangingPunct="0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7pPr>
      <a:lvl8pPr marL="1371600" algn="l" defTabSz="966788" rtl="0" eaLnBrk="0" fontAlgn="base" hangingPunct="0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8pPr>
      <a:lvl9pPr marL="1828800" algn="l" defTabSz="966788" rtl="0" eaLnBrk="0" fontAlgn="base" hangingPunct="0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9pPr>
    </p:titleStyle>
    <p:bodyStyle>
      <a:lvl1pPr marL="361950" indent="-361950" algn="l" defTabSz="966788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200">
          <a:solidFill>
            <a:srgbClr val="62398F"/>
          </a:solidFill>
          <a:latin typeface="+mn-lt"/>
          <a:ea typeface="+mn-ea"/>
          <a:cs typeface="+mn-cs"/>
        </a:defRPr>
      </a:lvl1pPr>
      <a:lvl2pPr marL="784225" indent="-300038" algn="l" defTabSz="9667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209675" indent="-242888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200">
          <a:solidFill>
            <a:schemeClr val="tx1"/>
          </a:solidFill>
          <a:latin typeface="+mn-lt"/>
        </a:defRPr>
      </a:lvl3pPr>
      <a:lvl4pPr marL="1689100" indent="-239713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+mn-lt"/>
        </a:defRPr>
      </a:lvl4pPr>
      <a:lvl5pPr marL="2173288" indent="-241300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200">
          <a:solidFill>
            <a:schemeClr val="tx1"/>
          </a:solidFill>
          <a:latin typeface="+mn-lt"/>
        </a:defRPr>
      </a:lvl5pPr>
      <a:lvl6pPr marL="2630488" indent="-241300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200">
          <a:solidFill>
            <a:schemeClr val="tx1"/>
          </a:solidFill>
          <a:latin typeface="+mn-lt"/>
        </a:defRPr>
      </a:lvl6pPr>
      <a:lvl7pPr marL="3087688" indent="-241300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200">
          <a:solidFill>
            <a:schemeClr val="tx1"/>
          </a:solidFill>
          <a:latin typeface="+mn-lt"/>
        </a:defRPr>
      </a:lvl7pPr>
      <a:lvl8pPr marL="3544888" indent="-241300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200">
          <a:solidFill>
            <a:schemeClr val="tx1"/>
          </a:solidFill>
          <a:latin typeface="+mn-lt"/>
        </a:defRPr>
      </a:lvl8pPr>
      <a:lvl9pPr marL="4002088" indent="-241300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kids.co.nz/pictures/humanbody/skindiagram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Feuille_Microsoft_Office_Excel_97-2003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openxmlformats.org/officeDocument/2006/relationships/image" Target="../media/image20.emf"/><Relationship Id="rId4" Type="http://schemas.openxmlformats.org/officeDocument/2006/relationships/image" Target="../media/image15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846262" y="3115444"/>
            <a:ext cx="8839200" cy="3785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 dirty="0" err="1" smtClean="0">
                <a:solidFill>
                  <a:srgbClr val="62398F"/>
                </a:solidFill>
                <a:latin typeface="Arial" pitchFamily="34" charset="0"/>
              </a:rPr>
              <a:t>Toxicity</a:t>
            </a:r>
            <a:r>
              <a:rPr lang="fr-FR" sz="3600" b="1" dirty="0" smtClean="0">
                <a:solidFill>
                  <a:srgbClr val="62398F"/>
                </a:solidFill>
                <a:latin typeface="Arial" pitchFamily="34" charset="0"/>
              </a:rPr>
              <a:t> and </a:t>
            </a:r>
            <a:r>
              <a:rPr lang="fr-FR" sz="3600" b="1" dirty="0" err="1" smtClean="0">
                <a:solidFill>
                  <a:srgbClr val="62398F"/>
                </a:solidFill>
                <a:latin typeface="Arial" pitchFamily="34" charset="0"/>
              </a:rPr>
              <a:t>risks</a:t>
            </a:r>
            <a:r>
              <a:rPr lang="fr-FR" sz="3600" b="1" dirty="0" smtClean="0">
                <a:solidFill>
                  <a:srgbClr val="62398F"/>
                </a:solidFill>
                <a:latin typeface="Arial" pitchFamily="34" charset="0"/>
              </a:rPr>
              <a:t> for </a:t>
            </a:r>
            <a:r>
              <a:rPr lang="fr-FR" sz="3600" b="1" dirty="0" err="1" smtClean="0">
                <a:solidFill>
                  <a:srgbClr val="62398F"/>
                </a:solidFill>
                <a:latin typeface="Arial" pitchFamily="34" charset="0"/>
              </a:rPr>
              <a:t>human</a:t>
            </a:r>
            <a:r>
              <a:rPr lang="fr-FR" sz="3600" b="1" dirty="0" smtClean="0">
                <a:solidFill>
                  <a:srgbClr val="62398F"/>
                </a:solidFill>
                <a:latin typeface="Arial" pitchFamily="34" charset="0"/>
              </a:rPr>
              <a:t> </a:t>
            </a:r>
            <a:r>
              <a:rPr lang="fr-FR" sz="3600" b="1" dirty="0" err="1" smtClean="0">
                <a:solidFill>
                  <a:srgbClr val="62398F"/>
                </a:solidFill>
                <a:latin typeface="Arial" pitchFamily="34" charset="0"/>
              </a:rPr>
              <a:t>health</a:t>
            </a:r>
            <a:r>
              <a:rPr lang="fr-FR" sz="3600" b="1" dirty="0" smtClean="0">
                <a:solidFill>
                  <a:srgbClr val="62398F"/>
                </a:solidFill>
                <a:latin typeface="Arial" pitchFamily="34" charset="0"/>
              </a:rPr>
              <a:t> of </a:t>
            </a:r>
            <a:r>
              <a:rPr lang="fr-FR" sz="3600" b="1" dirty="0" err="1" smtClean="0">
                <a:solidFill>
                  <a:srgbClr val="62398F"/>
                </a:solidFill>
                <a:latin typeface="Arial" pitchFamily="34" charset="0"/>
              </a:rPr>
              <a:t>nanomaterials</a:t>
            </a:r>
            <a:endParaRPr lang="fr-FR" sz="3600" b="1" dirty="0" smtClean="0">
              <a:solidFill>
                <a:srgbClr val="62398F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fr-FR" sz="2400" b="1" i="1" dirty="0" smtClean="0">
              <a:solidFill>
                <a:srgbClr val="62398F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2400" b="1" i="1" dirty="0" smtClean="0">
                <a:solidFill>
                  <a:srgbClr val="62398F"/>
                </a:solidFill>
                <a:latin typeface="Arial" pitchFamily="34" charset="0"/>
              </a:rPr>
              <a:t>Anne Braun</a:t>
            </a:r>
            <a:endParaRPr lang="fr-FR" sz="2400" b="1" dirty="0" smtClean="0">
              <a:solidFill>
                <a:srgbClr val="62398F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600" b="1" dirty="0" smtClean="0">
                <a:solidFill>
                  <a:srgbClr val="62398F"/>
                </a:solidFill>
                <a:latin typeface="Arial" pitchFamily="34" charset="0"/>
              </a:rPr>
              <a:t>Head of the </a:t>
            </a:r>
            <a:r>
              <a:rPr lang="fr-FR" sz="1600" b="1" dirty="0" err="1" smtClean="0">
                <a:solidFill>
                  <a:srgbClr val="62398F"/>
                </a:solidFill>
                <a:latin typeface="Arial" pitchFamily="34" charset="0"/>
              </a:rPr>
              <a:t>Experimental</a:t>
            </a:r>
            <a:r>
              <a:rPr lang="fr-FR" sz="1600" b="1" dirty="0" smtClean="0">
                <a:solidFill>
                  <a:srgbClr val="62398F"/>
                </a:solidFill>
                <a:latin typeface="Arial" pitchFamily="34" charset="0"/>
              </a:rPr>
              <a:t> </a:t>
            </a:r>
            <a:r>
              <a:rPr lang="fr-FR" sz="1600" b="1" dirty="0" err="1" smtClean="0">
                <a:solidFill>
                  <a:srgbClr val="62398F"/>
                </a:solidFill>
                <a:latin typeface="Arial" pitchFamily="34" charset="0"/>
              </a:rPr>
              <a:t>Toxicology</a:t>
            </a:r>
            <a:r>
              <a:rPr lang="fr-FR" sz="1600" b="1" dirty="0" smtClean="0">
                <a:solidFill>
                  <a:srgbClr val="62398F"/>
                </a:solidFill>
                <a:latin typeface="Arial" pitchFamily="34" charset="0"/>
              </a:rPr>
              <a:t> Unit</a:t>
            </a:r>
          </a:p>
          <a:p>
            <a:pPr>
              <a:spcBef>
                <a:spcPct val="50000"/>
              </a:spcBef>
            </a:pPr>
            <a:r>
              <a:rPr lang="fr-FR" sz="1600" b="1" dirty="0" smtClean="0">
                <a:solidFill>
                  <a:srgbClr val="62398F"/>
                </a:solidFill>
                <a:latin typeface="Arial" pitchFamily="34" charset="0"/>
              </a:rPr>
              <a:t>INERIS Institut National de l’Environnement industriel et des </a:t>
            </a:r>
            <a:r>
              <a:rPr lang="fr-FR" sz="1600" b="1" dirty="0" err="1" smtClean="0">
                <a:solidFill>
                  <a:srgbClr val="62398F"/>
                </a:solidFill>
                <a:latin typeface="Arial" pitchFamily="34" charset="0"/>
              </a:rPr>
              <a:t>RISques</a:t>
            </a:r>
            <a:endParaRPr lang="fr-FR" sz="1600" b="1" dirty="0" smtClean="0">
              <a:solidFill>
                <a:srgbClr val="62398F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600" b="1" dirty="0" smtClean="0">
                <a:solidFill>
                  <a:srgbClr val="62398F"/>
                </a:solidFill>
                <a:latin typeface="Arial" pitchFamily="34" charset="0"/>
              </a:rPr>
              <a:t>(National Institute for </a:t>
            </a:r>
            <a:r>
              <a:rPr lang="fr-FR" sz="1600" b="1" dirty="0" err="1" smtClean="0">
                <a:solidFill>
                  <a:srgbClr val="62398F"/>
                </a:solidFill>
                <a:latin typeface="Arial" pitchFamily="34" charset="0"/>
              </a:rPr>
              <a:t>industrial</a:t>
            </a:r>
            <a:r>
              <a:rPr lang="fr-FR" sz="1600" b="1" dirty="0" smtClean="0">
                <a:solidFill>
                  <a:srgbClr val="62398F"/>
                </a:solidFill>
                <a:latin typeface="Arial" pitchFamily="34" charset="0"/>
              </a:rPr>
              <a:t> </a:t>
            </a:r>
            <a:r>
              <a:rPr lang="fr-FR" sz="1600" b="1" dirty="0" err="1" smtClean="0">
                <a:solidFill>
                  <a:srgbClr val="62398F"/>
                </a:solidFill>
                <a:latin typeface="Arial" pitchFamily="34" charset="0"/>
              </a:rPr>
              <a:t>Environment</a:t>
            </a:r>
            <a:r>
              <a:rPr lang="fr-FR" sz="1600" b="1" dirty="0" smtClean="0">
                <a:solidFill>
                  <a:srgbClr val="62398F"/>
                </a:solidFill>
                <a:latin typeface="Arial" pitchFamily="34" charset="0"/>
              </a:rPr>
              <a:t> and </a:t>
            </a:r>
            <a:r>
              <a:rPr lang="fr-FR" sz="1600" b="1" dirty="0" err="1" smtClean="0">
                <a:solidFill>
                  <a:srgbClr val="62398F"/>
                </a:solidFill>
                <a:latin typeface="Arial" pitchFamily="34" charset="0"/>
              </a:rPr>
              <a:t>RISks</a:t>
            </a:r>
            <a:r>
              <a:rPr lang="fr-FR" sz="1600" b="1" dirty="0" smtClean="0">
                <a:solidFill>
                  <a:srgbClr val="62398F"/>
                </a:solidFill>
                <a:latin typeface="Arial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fr-FR" sz="1600" b="1" i="1" dirty="0" smtClean="0">
                <a:solidFill>
                  <a:srgbClr val="62398F"/>
                </a:solidFill>
                <a:latin typeface="Arial" pitchFamily="34" charset="0"/>
              </a:rPr>
              <a:t>anne.braun@ineris.fr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502446" y="307132"/>
            <a:ext cx="4320480" cy="561975"/>
          </a:xfrm>
        </p:spPr>
        <p:txBody>
          <a:bodyPr/>
          <a:lstStyle/>
          <a:p>
            <a:r>
              <a:rPr lang="fr-FR" sz="3200" b="1" dirty="0" err="1" smtClean="0"/>
              <a:t>Definitions</a:t>
            </a:r>
            <a:endParaRPr lang="fr-FR" sz="3200" b="1" dirty="0" smtClean="0"/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846262" y="1531268"/>
            <a:ext cx="9167813" cy="4330700"/>
          </a:xfrm>
        </p:spPr>
        <p:txBody>
          <a:bodyPr/>
          <a:lstStyle/>
          <a:p>
            <a:pPr marL="361950" lvl="7" indent="-361950">
              <a:buSzTx/>
              <a:buFont typeface="Arial" pitchFamily="34" charset="0"/>
              <a:buChar char="•"/>
            </a:pPr>
            <a:r>
              <a:rPr lang="fr-FR" sz="2800" b="1" dirty="0" err="1" smtClean="0">
                <a:solidFill>
                  <a:schemeClr val="accent2"/>
                </a:solidFill>
              </a:rPr>
              <a:t>Toxicology</a:t>
            </a:r>
            <a:r>
              <a:rPr lang="fr-FR" sz="2800" b="1" dirty="0" smtClean="0">
                <a:solidFill>
                  <a:schemeClr val="accent2"/>
                </a:solidFill>
              </a:rPr>
              <a:t> = </a:t>
            </a:r>
            <a:r>
              <a:rPr lang="fr-FR" sz="2800" dirty="0" smtClean="0">
                <a:solidFill>
                  <a:schemeClr val="accent2"/>
                </a:solidFill>
              </a:rPr>
              <a:t>the science </a:t>
            </a:r>
            <a:r>
              <a:rPr lang="fr-FR" sz="2800" dirty="0" err="1" smtClean="0">
                <a:solidFill>
                  <a:srgbClr val="62398F"/>
                </a:solidFill>
              </a:rPr>
              <a:t>evaluating</a:t>
            </a:r>
            <a:r>
              <a:rPr lang="fr-FR" sz="2800" dirty="0" smtClean="0">
                <a:solidFill>
                  <a:schemeClr val="accent2"/>
                </a:solidFill>
              </a:rPr>
              <a:t> </a:t>
            </a:r>
            <a:r>
              <a:rPr lang="fr-FR" sz="2800" dirty="0" err="1" smtClean="0">
                <a:solidFill>
                  <a:schemeClr val="accent2"/>
                </a:solidFill>
              </a:rPr>
              <a:t>inherent</a:t>
            </a:r>
            <a:r>
              <a:rPr lang="fr-FR" sz="2800" dirty="0" smtClean="0">
                <a:solidFill>
                  <a:schemeClr val="accent2"/>
                </a:solidFill>
              </a:rPr>
              <a:t> </a:t>
            </a:r>
            <a:r>
              <a:rPr lang="fr-FR" sz="2800" b="1" dirty="0" smtClean="0">
                <a:solidFill>
                  <a:schemeClr val="accent2"/>
                </a:solidFill>
              </a:rPr>
              <a:t>dangers</a:t>
            </a:r>
            <a:r>
              <a:rPr lang="fr-FR" sz="2800" dirty="0" smtClean="0">
                <a:solidFill>
                  <a:schemeClr val="accent2"/>
                </a:solidFill>
              </a:rPr>
              <a:t> of substances.</a:t>
            </a:r>
          </a:p>
          <a:p>
            <a:pPr>
              <a:buFont typeface="Arial" pitchFamily="34" charset="0"/>
              <a:buChar char="•"/>
            </a:pPr>
            <a:endParaRPr lang="fr-FR" sz="2800" b="1" dirty="0" smtClean="0"/>
          </a:p>
          <a:p>
            <a:pPr>
              <a:buFont typeface="Arial" pitchFamily="34" charset="0"/>
              <a:buChar char="•"/>
            </a:pPr>
            <a:endParaRPr lang="fr-FR" sz="2800" b="1" dirty="0" smtClean="0"/>
          </a:p>
          <a:p>
            <a:pPr lvl="8">
              <a:buFont typeface="Arial" pitchFamily="34" charset="0"/>
              <a:buChar char="•"/>
            </a:pPr>
            <a:r>
              <a:rPr lang="fr-FR" sz="2800" b="1" dirty="0" err="1" smtClean="0"/>
              <a:t>Risk</a:t>
            </a:r>
            <a:r>
              <a:rPr lang="fr-FR" sz="2800" b="1" dirty="0" smtClean="0"/>
              <a:t> = </a:t>
            </a:r>
            <a:r>
              <a:rPr lang="fr-FR" sz="2800" b="1" dirty="0" err="1" smtClean="0"/>
              <a:t>exposure</a:t>
            </a:r>
            <a:r>
              <a:rPr lang="fr-FR" sz="2800" b="1" dirty="0" smtClean="0"/>
              <a:t> x  danger</a:t>
            </a:r>
          </a:p>
          <a:p>
            <a:endParaRPr lang="fr-FR" sz="2800" b="1" dirty="0" smtClean="0"/>
          </a:p>
          <a:p>
            <a:pPr lvl="7">
              <a:buNone/>
            </a:pPr>
            <a:endParaRPr lang="fr-FR" sz="2800" b="1" dirty="0" smtClean="0"/>
          </a:p>
          <a:p>
            <a:pPr lvl="7"/>
            <a:endParaRPr lang="fr-FR" sz="2800" b="1" dirty="0" smtClean="0"/>
          </a:p>
          <a:p>
            <a:pPr lvl="1">
              <a:buFont typeface="Wingdings" pitchFamily="2" charset="2"/>
              <a:buNone/>
            </a:pPr>
            <a:endParaRPr lang="fr-FR" sz="1200" b="1" dirty="0" smtClean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8119070" y="3547492"/>
            <a:ext cx="1368425" cy="5048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fr-FR"/>
          </a:p>
        </p:txBody>
      </p:sp>
      <p:pic>
        <p:nvPicPr>
          <p:cNvPr id="26626" name="Picture 2" descr="http://library.thinkquest.org/08aug/01316/Images/19sharkDM_468x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318" y="2827412"/>
            <a:ext cx="3305572" cy="4174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6422" y="235124"/>
            <a:ext cx="8119069" cy="561975"/>
          </a:xfrm>
        </p:spPr>
        <p:txBody>
          <a:bodyPr/>
          <a:lstStyle/>
          <a:p>
            <a:r>
              <a:rPr lang="fr-FR" b="1" dirty="0" smtClean="0"/>
              <a:t>Ultrafine or </a:t>
            </a:r>
            <a:r>
              <a:rPr lang="fr-FR" b="1" dirty="0" err="1" smtClean="0"/>
              <a:t>Nanoparticles</a:t>
            </a:r>
            <a:r>
              <a:rPr lang="fr-FR" b="1" dirty="0" smtClean="0"/>
              <a:t>  – General Notions</a:t>
            </a:r>
          </a:p>
        </p:txBody>
      </p:sp>
      <p:sp>
        <p:nvSpPr>
          <p:cNvPr id="9219" name="Text Box 2053"/>
          <p:cNvSpPr txBox="1">
            <a:spLocks noChangeArrowheads="1"/>
          </p:cNvSpPr>
          <p:nvPr/>
        </p:nvSpPr>
        <p:spPr bwMode="auto">
          <a:xfrm>
            <a:off x="486222" y="1099220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2400" b="1" dirty="0">
                <a:solidFill>
                  <a:srgbClr val="7030A0"/>
                </a:solidFill>
                <a:latin typeface="+mn-lt"/>
              </a:rPr>
              <a:t>Ultrafine </a:t>
            </a:r>
            <a:r>
              <a:rPr lang="fr-FR" sz="2400" b="1" dirty="0" err="1" smtClean="0">
                <a:solidFill>
                  <a:srgbClr val="7030A0"/>
                </a:solidFill>
                <a:latin typeface="+mn-lt"/>
              </a:rPr>
              <a:t>Particles</a:t>
            </a:r>
            <a:r>
              <a:rPr lang="fr-FR" sz="2400" b="1" dirty="0" smtClean="0">
                <a:solidFill>
                  <a:srgbClr val="7030A0"/>
                </a:solidFill>
                <a:latin typeface="+mn-lt"/>
              </a:rPr>
              <a:t>: 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latin typeface="+mn-lt"/>
              </a:rPr>
              <a:t>defined</a:t>
            </a:r>
            <a:r>
              <a:rPr lang="fr-FR" sz="2400" dirty="0" smtClean="0">
                <a:solidFill>
                  <a:srgbClr val="7030A0"/>
                </a:solidFill>
                <a:latin typeface="+mn-lt"/>
              </a:rPr>
              <a:t> by </a:t>
            </a:r>
            <a:r>
              <a:rPr lang="fr-FR" sz="2400" dirty="0" err="1" smtClean="0">
                <a:solidFill>
                  <a:srgbClr val="7030A0"/>
                </a:solidFill>
                <a:latin typeface="+mn-lt"/>
              </a:rPr>
              <a:t>industry</a:t>
            </a:r>
            <a:r>
              <a:rPr lang="fr-FR" sz="2400" dirty="0" smtClean="0">
                <a:solidFill>
                  <a:srgbClr val="7030A0"/>
                </a:solidFill>
                <a:latin typeface="+mn-lt"/>
              </a:rPr>
              <a:t>/ air pollution </a:t>
            </a:r>
            <a:r>
              <a:rPr lang="fr-FR" sz="2400" dirty="0" err="1" smtClean="0">
                <a:solidFill>
                  <a:srgbClr val="7030A0"/>
                </a:solidFill>
                <a:latin typeface="+mn-lt"/>
              </a:rPr>
              <a:t>field</a:t>
            </a:r>
            <a:r>
              <a:rPr lang="fr-FR" sz="2400" dirty="0" smtClean="0">
                <a:solidFill>
                  <a:srgbClr val="7030A0"/>
                </a:solidFill>
                <a:latin typeface="+mn-lt"/>
              </a:rPr>
              <a:t> (</a:t>
            </a:r>
            <a:r>
              <a:rPr lang="fr-FR" sz="2400" dirty="0" err="1" smtClean="0">
                <a:solidFill>
                  <a:srgbClr val="7030A0"/>
                </a:solidFill>
                <a:latin typeface="+mn-lt"/>
              </a:rPr>
              <a:t>approx</a:t>
            </a:r>
            <a:r>
              <a:rPr lang="fr-FR" sz="2400" dirty="0" smtClean="0">
                <a:solidFill>
                  <a:srgbClr val="7030A0"/>
                </a:solidFill>
                <a:latin typeface="+mn-lt"/>
              </a:rPr>
              <a:t>. 1990) as </a:t>
            </a:r>
            <a:r>
              <a:rPr lang="fr-FR" sz="2400" dirty="0" err="1" smtClean="0">
                <a:solidFill>
                  <a:srgbClr val="7030A0"/>
                </a:solidFill>
                <a:latin typeface="+mn-lt"/>
              </a:rPr>
              <a:t>subfraction</a:t>
            </a:r>
            <a:r>
              <a:rPr lang="fr-FR" sz="2400" dirty="0" smtClean="0">
                <a:solidFill>
                  <a:srgbClr val="7030A0"/>
                </a:solidFill>
                <a:latin typeface="+mn-lt"/>
              </a:rPr>
              <a:t> of </a:t>
            </a:r>
            <a:r>
              <a:rPr lang="fr-FR" sz="2400" dirty="0" err="1" smtClean="0">
                <a:solidFill>
                  <a:srgbClr val="7030A0"/>
                </a:solidFill>
                <a:latin typeface="+mn-lt"/>
              </a:rPr>
              <a:t>generated</a:t>
            </a:r>
            <a:r>
              <a:rPr lang="fr-FR" sz="24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latin typeface="+mn-lt"/>
              </a:rPr>
              <a:t>particulate</a:t>
            </a:r>
            <a:r>
              <a:rPr lang="fr-FR" sz="24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latin typeface="+mn-lt"/>
              </a:rPr>
              <a:t>matter</a:t>
            </a:r>
            <a:r>
              <a:rPr lang="fr-FR" sz="2400" dirty="0" smtClean="0">
                <a:solidFill>
                  <a:srgbClr val="7030A0"/>
                </a:solidFill>
                <a:latin typeface="+mn-lt"/>
              </a:rPr>
              <a:t> 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030A0"/>
                </a:solidFill>
                <a:latin typeface="+mn-lt"/>
              </a:rPr>
              <a:t> size &lt; 100 nm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400" dirty="0" err="1" smtClean="0">
                <a:solidFill>
                  <a:srgbClr val="7030A0"/>
                </a:solidFill>
                <a:latin typeface="+mn-lt"/>
              </a:rPr>
              <a:t>incidental</a:t>
            </a:r>
            <a:endParaRPr lang="fr-FR" sz="2400" dirty="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220" name="Text Box 2054"/>
          <p:cNvSpPr txBox="1">
            <a:spLocks noChangeArrowheads="1"/>
          </p:cNvSpPr>
          <p:nvPr/>
        </p:nvSpPr>
        <p:spPr bwMode="auto">
          <a:xfrm>
            <a:off x="3366542" y="3043436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/>
              <a:t>Ultrafine </a:t>
            </a:r>
            <a:r>
              <a:rPr lang="fr-FR" sz="2400" dirty="0" err="1"/>
              <a:t>Particles</a:t>
            </a:r>
            <a:endParaRPr lang="fr-FR" sz="2400" dirty="0"/>
          </a:p>
        </p:txBody>
      </p:sp>
      <p:sp>
        <p:nvSpPr>
          <p:cNvPr id="9221" name="Text Box 2057"/>
          <p:cNvSpPr txBox="1">
            <a:spLocks noChangeArrowheads="1"/>
          </p:cNvSpPr>
          <p:nvPr/>
        </p:nvSpPr>
        <p:spPr bwMode="auto">
          <a:xfrm>
            <a:off x="1805632" y="440888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 err="1"/>
              <a:t>Industrial</a:t>
            </a:r>
            <a:endParaRPr lang="fr-FR" sz="2400" dirty="0"/>
          </a:p>
        </p:txBody>
      </p:sp>
      <p:sp>
        <p:nvSpPr>
          <p:cNvPr id="9222" name="Text Box 2058"/>
          <p:cNvSpPr txBox="1">
            <a:spLocks noChangeArrowheads="1"/>
          </p:cNvSpPr>
          <p:nvPr/>
        </p:nvSpPr>
        <p:spPr bwMode="auto">
          <a:xfrm>
            <a:off x="4091632" y="4408884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Domestic</a:t>
            </a:r>
          </a:p>
        </p:txBody>
      </p:sp>
      <p:sp>
        <p:nvSpPr>
          <p:cNvPr id="9223" name="Text Box 2059"/>
          <p:cNvSpPr txBox="1">
            <a:spLocks noChangeArrowheads="1"/>
          </p:cNvSpPr>
          <p:nvPr/>
        </p:nvSpPr>
        <p:spPr bwMode="auto">
          <a:xfrm>
            <a:off x="6606902" y="4411588"/>
            <a:ext cx="2940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 smtClean="0"/>
              <a:t>Transport (60%)</a:t>
            </a:r>
            <a:endParaRPr lang="fr-FR" sz="2400" dirty="0"/>
          </a:p>
        </p:txBody>
      </p:sp>
      <p:sp>
        <p:nvSpPr>
          <p:cNvPr id="9226" name="Line 2062"/>
          <p:cNvSpPr>
            <a:spLocks noChangeShapeType="1"/>
          </p:cNvSpPr>
          <p:nvPr/>
        </p:nvSpPr>
        <p:spPr bwMode="auto">
          <a:xfrm flipH="1">
            <a:off x="4158630" y="3619500"/>
            <a:ext cx="504056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9227" name="Picture 2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016" y="4859511"/>
            <a:ext cx="2504182" cy="188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0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9648" y="4843636"/>
            <a:ext cx="1560910" cy="23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067"/>
          <p:cNvPicPr>
            <a:picLocks noChangeAspect="1" noChangeArrowheads="1"/>
          </p:cNvPicPr>
          <p:nvPr/>
        </p:nvPicPr>
        <p:blipFill>
          <a:blip r:embed="rId4" cstate="print"/>
          <a:srcRect t="46536"/>
          <a:stretch>
            <a:fillRect/>
          </a:stretch>
        </p:blipFill>
        <p:spPr bwMode="auto">
          <a:xfrm>
            <a:off x="3878907" y="4862686"/>
            <a:ext cx="2583979" cy="184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704786" y="3979540"/>
            <a:ext cx="4455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Combustion </a:t>
            </a:r>
            <a:r>
              <a:rPr lang="fr-FR" sz="2400" dirty="0" err="1" smtClean="0"/>
              <a:t>processes</a:t>
            </a:r>
            <a:r>
              <a:rPr lang="fr-FR" sz="2400" dirty="0" smtClean="0"/>
              <a:t> (23%)</a:t>
            </a:r>
            <a:endParaRPr lang="fr-FR" sz="2400" dirty="0"/>
          </a:p>
        </p:txBody>
      </p:sp>
      <p:sp>
        <p:nvSpPr>
          <p:cNvPr id="15" name="Line 2062"/>
          <p:cNvSpPr>
            <a:spLocks noChangeShapeType="1"/>
          </p:cNvSpPr>
          <p:nvPr/>
        </p:nvSpPr>
        <p:spPr bwMode="auto">
          <a:xfrm>
            <a:off x="6534894" y="3619500"/>
            <a:ext cx="1160512" cy="800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63" y="379413"/>
            <a:ext cx="8262937" cy="561975"/>
          </a:xfrm>
        </p:spPr>
        <p:txBody>
          <a:bodyPr/>
          <a:lstStyle/>
          <a:p>
            <a:r>
              <a:rPr lang="fr-FR" b="1" dirty="0" smtClean="0"/>
              <a:t>Ultrafine or </a:t>
            </a:r>
            <a:r>
              <a:rPr lang="fr-FR" b="1" dirty="0" err="1" smtClean="0"/>
              <a:t>Nanoparticles</a:t>
            </a:r>
            <a:r>
              <a:rPr lang="fr-FR" b="1" dirty="0" smtClean="0"/>
              <a:t>  – General Notions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918270" y="1624756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fr-FR" sz="2400" b="1" dirty="0" err="1" smtClean="0">
                <a:solidFill>
                  <a:srgbClr val="7030A0"/>
                </a:solidFill>
                <a:latin typeface="Arial"/>
              </a:rPr>
              <a:t>Manufactured</a:t>
            </a:r>
            <a:r>
              <a:rPr lang="fr-FR" sz="2400" b="1" dirty="0" smtClean="0">
                <a:solidFill>
                  <a:srgbClr val="7030A0"/>
                </a:solidFill>
                <a:latin typeface="Arial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Arial"/>
              </a:rPr>
              <a:t>Nanoparticles</a:t>
            </a:r>
            <a:r>
              <a:rPr lang="fr-FR" sz="2400" b="1" dirty="0" smtClean="0">
                <a:solidFill>
                  <a:srgbClr val="7030A0"/>
                </a:solidFill>
                <a:latin typeface="Arial"/>
              </a:rPr>
              <a:t>:</a:t>
            </a:r>
          </a:p>
          <a:p>
            <a:pPr lvl="0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Arial"/>
              </a:rPr>
              <a:t>linked to the development of </a:t>
            </a:r>
            <a:r>
              <a:rPr lang="en-US" sz="2400" dirty="0" smtClean="0">
                <a:solidFill>
                  <a:srgbClr val="7030A0"/>
                </a:solidFill>
                <a:latin typeface="Arial"/>
              </a:rPr>
              <a:t>nanotechnologies</a:t>
            </a:r>
          </a:p>
          <a:p>
            <a:pPr lvl="0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Arial"/>
              </a:rPr>
              <a:t>Engineered particles</a:t>
            </a:r>
            <a:endParaRPr lang="en-US" sz="2400" dirty="0" smtClean="0">
              <a:solidFill>
                <a:srgbClr val="7030A0"/>
              </a:solidFill>
              <a:latin typeface="Arial"/>
            </a:endParaRPr>
          </a:p>
          <a:p>
            <a:pPr lvl="0"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7030A0"/>
                </a:solidFill>
                <a:latin typeface="Arial"/>
              </a:rPr>
              <a:t>Nanomaterial</a:t>
            </a:r>
            <a:r>
              <a:rPr lang="en-US" sz="2400" dirty="0" smtClean="0">
                <a:solidFill>
                  <a:srgbClr val="7030A0"/>
                </a:solidFill>
                <a:latin typeface="Arial"/>
              </a:rPr>
              <a:t> = OECD definition</a:t>
            </a:r>
          </a:p>
          <a:p>
            <a:pPr lvl="0" algn="l">
              <a:spcBef>
                <a:spcPct val="50000"/>
              </a:spcBef>
            </a:pPr>
            <a:r>
              <a:rPr lang="en-US" sz="2400" dirty="0" smtClean="0">
                <a:solidFill>
                  <a:srgbClr val="7030A0"/>
                </a:solidFill>
                <a:latin typeface="Arial"/>
              </a:rPr>
              <a:t>« Material composed of one or several components having at least one dimension is in the </a:t>
            </a:r>
            <a:r>
              <a:rPr lang="en-US" sz="2400" dirty="0" err="1" smtClean="0">
                <a:solidFill>
                  <a:srgbClr val="7030A0"/>
                </a:solidFill>
                <a:latin typeface="Arial"/>
              </a:rPr>
              <a:t>nanometric</a:t>
            </a:r>
            <a:r>
              <a:rPr lang="en-US" sz="2400" dirty="0" smtClean="0">
                <a:solidFill>
                  <a:srgbClr val="7030A0"/>
                </a:solidFill>
                <a:latin typeface="Arial"/>
              </a:rPr>
              <a:t> order of magnitude »</a:t>
            </a:r>
          </a:p>
          <a:p>
            <a:pPr lvl="0" algn="l">
              <a:spcBef>
                <a:spcPct val="50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rgbClr val="7030A0"/>
              </a:solidFill>
              <a:latin typeface="Arial"/>
            </a:endParaRPr>
          </a:p>
          <a:p>
            <a:pPr lvl="0" algn="l">
              <a:spcBef>
                <a:spcPct val="50000"/>
              </a:spcBef>
            </a:pPr>
            <a:r>
              <a:rPr lang="fr-FR" sz="2400" b="1" dirty="0" smtClean="0">
                <a:solidFill>
                  <a:srgbClr val="7030A0"/>
                </a:solidFill>
                <a:latin typeface="Arial"/>
              </a:rPr>
              <a:t> </a:t>
            </a:r>
          </a:p>
          <a:p>
            <a:pPr lvl="0" algn="l">
              <a:spcBef>
                <a:spcPct val="50000"/>
              </a:spcBef>
            </a:pPr>
            <a:endParaRPr lang="fr-FR" sz="2400" b="1" dirty="0" smtClean="0">
              <a:solidFill>
                <a:srgbClr val="7030A0"/>
              </a:solidFill>
              <a:latin typeface="Arial"/>
            </a:endParaRPr>
          </a:p>
        </p:txBody>
      </p:sp>
      <p:pic>
        <p:nvPicPr>
          <p:cNvPr id="6" name="Picture 2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0558" y="4843636"/>
            <a:ext cx="1944216" cy="16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Nanoparticles</a:t>
            </a:r>
            <a:endParaRPr lang="fr-FR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230" y="3691508"/>
            <a:ext cx="9167813" cy="2880320"/>
          </a:xfrm>
        </p:spPr>
        <p:txBody>
          <a:bodyPr/>
          <a:lstStyle/>
          <a:p>
            <a:pPr>
              <a:buNone/>
            </a:pP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Recent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wording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definitions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but interactions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life and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nanoparticles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are not as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recent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...</a:t>
            </a:r>
          </a:p>
          <a:p>
            <a:pPr>
              <a:buNone/>
            </a:pPr>
            <a:endParaRPr lang="fr-FR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Carbon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Nanotubes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found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 glacier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carrots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Greenland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néolithic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- 10 000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Nanotubes and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fullerenes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found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combustion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processes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natural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gaz, propane...)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1893118" y="6801246"/>
            <a:ext cx="8458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dirty="0">
                <a:latin typeface="Arial" pitchFamily="34" charset="0"/>
              </a:rPr>
              <a:t>Stern ST, McNeil SE (2008). </a:t>
            </a:r>
            <a:r>
              <a:rPr lang="fr-FR" dirty="0" err="1">
                <a:latin typeface="Arial" pitchFamily="34" charset="0"/>
              </a:rPr>
              <a:t>Nanotechnology</a:t>
            </a:r>
            <a:r>
              <a:rPr lang="fr-FR" dirty="0">
                <a:latin typeface="Arial" pitchFamily="34" charset="0"/>
              </a:rPr>
              <a:t> </a:t>
            </a:r>
            <a:r>
              <a:rPr lang="fr-FR" dirty="0" err="1">
                <a:latin typeface="Arial" pitchFamily="34" charset="0"/>
              </a:rPr>
              <a:t>safety</a:t>
            </a:r>
            <a:r>
              <a:rPr lang="fr-FR" dirty="0">
                <a:latin typeface="Arial" pitchFamily="34" charset="0"/>
              </a:rPr>
              <a:t> </a:t>
            </a:r>
            <a:r>
              <a:rPr lang="fr-FR" dirty="0" err="1">
                <a:latin typeface="Arial" pitchFamily="34" charset="0"/>
              </a:rPr>
              <a:t>concerns</a:t>
            </a:r>
            <a:r>
              <a:rPr lang="fr-FR" dirty="0">
                <a:latin typeface="Arial" pitchFamily="34" charset="0"/>
              </a:rPr>
              <a:t> </a:t>
            </a:r>
            <a:r>
              <a:rPr lang="fr-FR" dirty="0" err="1">
                <a:latin typeface="Arial" pitchFamily="34" charset="0"/>
              </a:rPr>
              <a:t>revisited</a:t>
            </a:r>
            <a:r>
              <a:rPr lang="fr-FR" dirty="0">
                <a:latin typeface="Arial" pitchFamily="34" charset="0"/>
              </a:rPr>
              <a:t>. </a:t>
            </a:r>
            <a:r>
              <a:rPr lang="fr-FR" i="1" dirty="0" err="1">
                <a:latin typeface="Arial" pitchFamily="34" charset="0"/>
              </a:rPr>
              <a:t>Toxicological</a:t>
            </a:r>
            <a:r>
              <a:rPr lang="fr-FR" dirty="0">
                <a:latin typeface="Arial" pitchFamily="34" charset="0"/>
              </a:rPr>
              <a:t> </a:t>
            </a:r>
            <a:r>
              <a:rPr lang="fr-FR" i="1" dirty="0">
                <a:latin typeface="Arial" pitchFamily="34" charset="0"/>
              </a:rPr>
              <a:t>Sciences</a:t>
            </a:r>
            <a:r>
              <a:rPr lang="fr-FR" dirty="0">
                <a:latin typeface="Arial" pitchFamily="34" charset="0"/>
              </a:rPr>
              <a:t>, </a:t>
            </a:r>
            <a:r>
              <a:rPr lang="fr-FR" b="1" dirty="0">
                <a:latin typeface="Arial" pitchFamily="34" charset="0"/>
              </a:rPr>
              <a:t>101(1)</a:t>
            </a:r>
            <a:r>
              <a:rPr lang="fr-FR" dirty="0">
                <a:latin typeface="Arial" pitchFamily="34" charset="0"/>
              </a:rPr>
              <a:t>, 4-21.</a:t>
            </a:r>
            <a:endParaRPr lang="fr-FR" dirty="0"/>
          </a:p>
        </p:txBody>
      </p:sp>
      <p:pic>
        <p:nvPicPr>
          <p:cNvPr id="1638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342" y="1171228"/>
            <a:ext cx="75438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Figure 1. Number of total products listed, by date of inventory update, with regression analysi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674" y="1459260"/>
            <a:ext cx="6522641" cy="4968552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14563" y="379413"/>
            <a:ext cx="7793037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Nanotechnology</a:t>
            </a:r>
            <a:r>
              <a:rPr kumimoji="0" lang="fr-FR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consumer</a:t>
            </a:r>
            <a:r>
              <a:rPr kumimoji="0" lang="fr-FR" sz="29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9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products</a:t>
            </a:r>
            <a:r>
              <a:rPr kumimoji="0" lang="fr-FR" sz="29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9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inventory</a:t>
            </a:r>
            <a:endParaRPr kumimoji="0" lang="fr-FR" sz="29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0958" y="2251348"/>
            <a:ext cx="3024336" cy="101566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 smtClean="0"/>
              <a:t>March 10, 2011: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1317</a:t>
            </a:r>
            <a:r>
              <a:rPr lang="en-US" sz="1800" dirty="0" smtClean="0"/>
              <a:t> products or product lines.</a:t>
            </a:r>
            <a:endParaRPr lang="fr-FR" sz="1800" dirty="0"/>
          </a:p>
        </p:txBody>
      </p:sp>
      <p:sp>
        <p:nvSpPr>
          <p:cNvPr id="5" name="Rectangle 4"/>
          <p:cNvSpPr/>
          <p:nvPr/>
        </p:nvSpPr>
        <p:spPr>
          <a:xfrm>
            <a:off x="6966942" y="3763516"/>
            <a:ext cx="3294534" cy="7386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521% </a:t>
            </a:r>
            <a:r>
              <a:rPr lang="en-US" sz="1800" dirty="0" smtClean="0"/>
              <a:t>growth </a:t>
            </a:r>
          </a:p>
          <a:p>
            <a:r>
              <a:rPr lang="en-US" sz="1800" dirty="0" smtClean="0"/>
              <a:t>March 2006 =&gt;March 2011</a:t>
            </a:r>
            <a:endParaRPr lang="fr-FR" sz="1800" dirty="0"/>
          </a:p>
        </p:txBody>
      </p:sp>
      <p:sp>
        <p:nvSpPr>
          <p:cNvPr id="6" name="Rectangle 5"/>
          <p:cNvSpPr/>
          <p:nvPr/>
        </p:nvSpPr>
        <p:spPr>
          <a:xfrm>
            <a:off x="4518670" y="6870893"/>
            <a:ext cx="567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http://www.nanotechproject.org/inventories/consumer/analysis_draft/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Figure 2. Number of products, according to categor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8" y="1158704"/>
            <a:ext cx="7200800" cy="5485132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14563" y="379413"/>
            <a:ext cx="7793037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Nanoparticles</a:t>
            </a:r>
            <a:r>
              <a:rPr kumimoji="0" lang="fr-FR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consumer </a:t>
            </a:r>
            <a:r>
              <a:rPr kumimoji="0" lang="fr-FR" sz="2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products</a:t>
            </a:r>
            <a:endParaRPr kumimoji="0" lang="fr-FR" sz="29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8670" y="6870893"/>
            <a:ext cx="567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http://www.nanotechproject.org/inventories/consumer/analysis_draft/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926382" y="2539380"/>
            <a:ext cx="3222526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cosmetics - sunscreens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406" y="3979540"/>
            <a:ext cx="1080120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paints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6662" y="4555604"/>
            <a:ext cx="1368152" cy="4001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coatings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5. Numbers of products associated with specific material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206" y="1459260"/>
            <a:ext cx="6864316" cy="514525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18670" y="6870893"/>
            <a:ext cx="567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http://www.nanotechproject.org/inventories/consumer/analysis_draft/</a:t>
            </a:r>
            <a:endParaRPr 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14563" y="379413"/>
            <a:ext cx="7793037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Nanoparticles</a:t>
            </a:r>
            <a:r>
              <a:rPr kumimoji="0" lang="fr-FR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consumer </a:t>
            </a:r>
            <a:r>
              <a:rPr kumimoji="0" lang="fr-FR" sz="2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products</a:t>
            </a:r>
            <a:endParaRPr kumimoji="0" lang="fr-FR" sz="29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4974" y="2179340"/>
            <a:ext cx="3222526" cy="369331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Most common material : 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silver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Carbon (including fullerenes)</a:t>
            </a:r>
          </a:p>
          <a:p>
            <a:pPr algn="l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titanium (including titanium dioxide) </a:t>
            </a:r>
          </a:p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silica </a:t>
            </a:r>
          </a:p>
          <a:p>
            <a:pPr algn="l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zinc (including zinc oxide)</a:t>
            </a:r>
          </a:p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gold 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3" y="163513"/>
            <a:ext cx="8262937" cy="990600"/>
          </a:xfrm>
        </p:spPr>
        <p:txBody>
          <a:bodyPr/>
          <a:lstStyle/>
          <a:p>
            <a:r>
              <a:rPr lang="fr-FR" sz="2600" dirty="0" err="1" smtClean="0"/>
              <a:t>Why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risk</a:t>
            </a:r>
            <a:r>
              <a:rPr lang="fr-FR" sz="2600" dirty="0" smtClean="0"/>
              <a:t> </a:t>
            </a:r>
            <a:r>
              <a:rPr lang="fr-FR" sz="2600" dirty="0" err="1" smtClean="0"/>
              <a:t>evaluation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nanoparticles</a:t>
            </a:r>
            <a:r>
              <a:rPr lang="fr-FR" sz="2600" dirty="0" smtClean="0"/>
              <a:t> </a:t>
            </a:r>
            <a:r>
              <a:rPr lang="fr-FR" sz="2600" dirty="0" err="1" smtClean="0"/>
              <a:t>necessary</a:t>
            </a:r>
            <a:r>
              <a:rPr lang="fr-FR" sz="2600" dirty="0" smtClean="0"/>
              <a:t>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14214" y="4532039"/>
            <a:ext cx="9677400" cy="455613"/>
            <a:chOff x="240" y="1153"/>
            <a:chExt cx="6096" cy="287"/>
          </a:xfrm>
        </p:grpSpPr>
        <p:sp>
          <p:nvSpPr>
            <p:cNvPr id="26634" name="AutoShape 3"/>
            <p:cNvSpPr>
              <a:spLocks noChangeArrowheads="1"/>
            </p:cNvSpPr>
            <p:nvPr/>
          </p:nvSpPr>
          <p:spPr bwMode="auto">
            <a:xfrm>
              <a:off x="240" y="1248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rgbClr val="62398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35" name="Text Box 4"/>
            <p:cNvSpPr txBox="1">
              <a:spLocks noChangeArrowheads="1"/>
            </p:cNvSpPr>
            <p:nvPr/>
          </p:nvSpPr>
          <p:spPr bwMode="auto">
            <a:xfrm>
              <a:off x="864" y="1153"/>
              <a:ext cx="5472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r-FR" sz="2200" dirty="0" err="1" smtClean="0">
                  <a:solidFill>
                    <a:srgbClr val="62398F"/>
                  </a:solidFill>
                  <a:latin typeface="Arial" pitchFamily="34" charset="0"/>
                </a:rPr>
                <a:t>Increased</a:t>
              </a:r>
              <a:r>
                <a:rPr lang="fr-FR" sz="2200" dirty="0" smtClean="0">
                  <a:solidFill>
                    <a:srgbClr val="62398F"/>
                  </a:solidFill>
                  <a:latin typeface="Arial" pitchFamily="34" charset="0"/>
                </a:rPr>
                <a:t> </a:t>
              </a:r>
              <a:r>
                <a:rPr lang="fr-FR" sz="2200" dirty="0" err="1" smtClean="0">
                  <a:solidFill>
                    <a:srgbClr val="62398F"/>
                  </a:solidFill>
                  <a:latin typeface="Arial" pitchFamily="34" charset="0"/>
                </a:rPr>
                <a:t>exposure</a:t>
              </a:r>
              <a:r>
                <a:rPr lang="fr-FR" sz="2200" dirty="0" smtClean="0">
                  <a:solidFill>
                    <a:srgbClr val="62398F"/>
                  </a:solidFill>
                  <a:latin typeface="Arial" pitchFamily="34" charset="0"/>
                </a:rPr>
                <a:t> of people (</a:t>
              </a:r>
              <a:r>
                <a:rPr lang="fr-FR" sz="2200" dirty="0" err="1" smtClean="0">
                  <a:solidFill>
                    <a:srgbClr val="62398F"/>
                  </a:solidFill>
                  <a:latin typeface="Arial" pitchFamily="34" charset="0"/>
                </a:rPr>
                <a:t>professional</a:t>
              </a:r>
              <a:r>
                <a:rPr lang="fr-FR" sz="2200" dirty="0" smtClean="0">
                  <a:solidFill>
                    <a:srgbClr val="62398F"/>
                  </a:solidFill>
                  <a:latin typeface="Arial" pitchFamily="34" charset="0"/>
                </a:rPr>
                <a:t> and </a:t>
              </a:r>
              <a:r>
                <a:rPr lang="fr-FR" sz="2200" dirty="0" err="1" smtClean="0">
                  <a:solidFill>
                    <a:srgbClr val="62398F"/>
                  </a:solidFill>
                  <a:latin typeface="Arial" pitchFamily="34" charset="0"/>
                </a:rPr>
                <a:t>general</a:t>
              </a:r>
              <a:r>
                <a:rPr lang="fr-FR" sz="2200" dirty="0" smtClean="0">
                  <a:solidFill>
                    <a:srgbClr val="62398F"/>
                  </a:solidFill>
                  <a:latin typeface="Arial" pitchFamily="34" charset="0"/>
                </a:rPr>
                <a:t> population)</a:t>
              </a:r>
              <a:endParaRPr lang="fr-FR" sz="2200" dirty="0">
                <a:latin typeface="Arial" pitchFamily="34" charset="0"/>
              </a:endParaRPr>
            </a:p>
          </p:txBody>
        </p:sp>
      </p:grp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774254" y="5347692"/>
            <a:ext cx="8763000" cy="14003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«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the field moving so fast that it's destined to repeat the mistakes of earlier technological revolutions?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» </a:t>
            </a:r>
          </a:p>
          <a:p>
            <a:pPr algn="r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</a:rPr>
              <a:t>Service RF (2004). </a:t>
            </a:r>
            <a:r>
              <a:rPr lang="fr-FR" sz="1400" dirty="0" err="1" smtClean="0">
                <a:latin typeface="Arial" pitchFamily="34" charset="0"/>
              </a:rPr>
              <a:t>Nanotechnology</a:t>
            </a:r>
            <a:r>
              <a:rPr lang="fr-FR" sz="1400" dirty="0" smtClean="0">
                <a:latin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</a:rPr>
              <a:t>grows</a:t>
            </a:r>
            <a:r>
              <a:rPr lang="fr-FR" sz="1400" dirty="0" smtClean="0">
                <a:latin typeface="Arial" pitchFamily="34" charset="0"/>
              </a:rPr>
              <a:t> up. </a:t>
            </a:r>
            <a:r>
              <a:rPr lang="fr-FR" sz="1400" i="1" dirty="0" smtClean="0">
                <a:latin typeface="Arial" pitchFamily="34" charset="0"/>
              </a:rPr>
              <a:t>Science</a:t>
            </a:r>
            <a:r>
              <a:rPr lang="fr-FR" sz="1400" dirty="0" smtClean="0">
                <a:latin typeface="Arial" pitchFamily="34" charset="0"/>
              </a:rPr>
              <a:t>, </a:t>
            </a:r>
            <a:r>
              <a:rPr lang="fr-FR" sz="1400" b="1" dirty="0" smtClean="0">
                <a:latin typeface="Arial" pitchFamily="34" charset="0"/>
              </a:rPr>
              <a:t>304</a:t>
            </a:r>
            <a:r>
              <a:rPr lang="fr-FR" sz="1400" dirty="0" smtClean="0">
                <a:latin typeface="Arial" pitchFamily="34" charset="0"/>
              </a:rPr>
              <a:t>, 1732-1734.</a:t>
            </a:r>
          </a:p>
          <a:p>
            <a:pPr algn="l">
              <a:spcBef>
                <a:spcPct val="50000"/>
              </a:spcBef>
            </a:pPr>
            <a:endParaRPr lang="fr-FR" sz="1600" dirty="0" smtClean="0">
              <a:latin typeface="Arial" pitchFamily="34" charset="0"/>
            </a:endParaRPr>
          </a:p>
        </p:txBody>
      </p:sp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258763" y="1171228"/>
            <a:ext cx="10218737" cy="19082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2200" dirty="0" err="1" smtClean="0">
                <a:solidFill>
                  <a:srgbClr val="62398F"/>
                </a:solidFill>
                <a:latin typeface="Arial" pitchFamily="34" charset="0"/>
              </a:rPr>
              <a:t>Exponential</a:t>
            </a:r>
            <a:r>
              <a:rPr lang="fr-FR" sz="2200" dirty="0" smtClean="0">
                <a:solidFill>
                  <a:srgbClr val="62398F"/>
                </a:solidFill>
                <a:latin typeface="Arial" pitchFamily="34" charset="0"/>
              </a:rPr>
              <a:t> </a:t>
            </a:r>
            <a:r>
              <a:rPr lang="fr-FR" sz="2200" dirty="0" err="1" smtClean="0">
                <a:solidFill>
                  <a:srgbClr val="62398F"/>
                </a:solidFill>
                <a:latin typeface="Arial" pitchFamily="34" charset="0"/>
              </a:rPr>
              <a:t>development</a:t>
            </a:r>
            <a:r>
              <a:rPr lang="fr-FR" sz="2200" dirty="0" smtClean="0">
                <a:solidFill>
                  <a:srgbClr val="62398F"/>
                </a:solidFill>
                <a:latin typeface="Arial" pitchFamily="34" charset="0"/>
              </a:rPr>
              <a:t> of </a:t>
            </a:r>
            <a:r>
              <a:rPr lang="fr-FR" sz="2200" dirty="0" smtClean="0">
                <a:solidFill>
                  <a:srgbClr val="62398F"/>
                </a:solidFill>
                <a:latin typeface="Arial" pitchFamily="34" charset="0"/>
              </a:rPr>
              <a:t>nanotechnologies,</a:t>
            </a:r>
          </a:p>
          <a:p>
            <a:pPr algn="l">
              <a:spcBef>
                <a:spcPct val="50000"/>
              </a:spcBef>
            </a:pPr>
            <a:r>
              <a:rPr lang="fr-FR" sz="2200" dirty="0" err="1" smtClean="0">
                <a:solidFill>
                  <a:srgbClr val="62398F"/>
                </a:solidFill>
                <a:latin typeface="Arial" pitchFamily="34" charset="0"/>
              </a:rPr>
              <a:t>i</a:t>
            </a:r>
            <a:r>
              <a:rPr lang="fr-FR" sz="2200" dirty="0" err="1" smtClean="0">
                <a:solidFill>
                  <a:srgbClr val="62398F"/>
                </a:solidFill>
                <a:latin typeface="Arial" pitchFamily="34" charset="0"/>
              </a:rPr>
              <a:t>ncreased</a:t>
            </a:r>
            <a:r>
              <a:rPr lang="fr-FR" sz="2200" dirty="0" smtClean="0">
                <a:solidFill>
                  <a:srgbClr val="62398F"/>
                </a:solidFill>
                <a:latin typeface="Arial" pitchFamily="34" charset="0"/>
              </a:rPr>
              <a:t> new </a:t>
            </a:r>
            <a:r>
              <a:rPr lang="fr-FR" sz="2200" dirty="0" err="1" smtClean="0">
                <a:solidFill>
                  <a:srgbClr val="62398F"/>
                </a:solidFill>
                <a:latin typeface="Arial" pitchFamily="34" charset="0"/>
              </a:rPr>
              <a:t>particles</a:t>
            </a:r>
            <a:r>
              <a:rPr lang="fr-FR" sz="2200" dirty="0" smtClean="0">
                <a:solidFill>
                  <a:srgbClr val="62398F"/>
                </a:solidFill>
                <a:latin typeface="Arial" pitchFamily="34" charset="0"/>
              </a:rPr>
              <a:t>/</a:t>
            </a:r>
            <a:r>
              <a:rPr lang="fr-FR" sz="2200" dirty="0" err="1" smtClean="0">
                <a:solidFill>
                  <a:srgbClr val="62398F"/>
                </a:solidFill>
                <a:latin typeface="Arial" pitchFamily="34" charset="0"/>
              </a:rPr>
              <a:t>extreme</a:t>
            </a:r>
            <a:r>
              <a:rPr lang="fr-FR" sz="2200" dirty="0" smtClean="0">
                <a:solidFill>
                  <a:srgbClr val="62398F"/>
                </a:solidFill>
                <a:latin typeface="Arial" pitchFamily="34" charset="0"/>
              </a:rPr>
              <a:t> </a:t>
            </a:r>
            <a:r>
              <a:rPr lang="fr-FR" sz="2200" dirty="0" err="1" smtClean="0">
                <a:solidFill>
                  <a:srgbClr val="62398F"/>
                </a:solidFill>
                <a:latin typeface="Arial" pitchFamily="34" charset="0"/>
              </a:rPr>
              <a:t>diversity</a:t>
            </a:r>
            <a:r>
              <a:rPr lang="fr-FR" sz="2200" dirty="0" smtClean="0">
                <a:solidFill>
                  <a:srgbClr val="62398F"/>
                </a:solidFill>
                <a:latin typeface="Arial" pitchFamily="34" charset="0"/>
              </a:rPr>
              <a:t>,</a:t>
            </a:r>
            <a:endParaRPr lang="fr-FR" sz="2200" dirty="0" smtClean="0">
              <a:solidFill>
                <a:srgbClr val="62398F"/>
              </a:solidFill>
              <a:latin typeface="Arial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fr-FR" sz="2200" dirty="0" err="1" smtClean="0">
                <a:solidFill>
                  <a:srgbClr val="62398F"/>
                </a:solidFill>
                <a:latin typeface="Arial" pitchFamily="34" charset="0"/>
              </a:rPr>
              <a:t>increased</a:t>
            </a:r>
            <a:r>
              <a:rPr lang="fr-FR" sz="2200" dirty="0" smtClean="0">
                <a:solidFill>
                  <a:srgbClr val="62398F"/>
                </a:solidFill>
                <a:latin typeface="Arial" pitchFamily="34" charset="0"/>
              </a:rPr>
              <a:t> </a:t>
            </a:r>
            <a:r>
              <a:rPr lang="fr-FR" sz="2200" dirty="0" err="1" smtClean="0">
                <a:solidFill>
                  <a:srgbClr val="62398F"/>
                </a:solidFill>
                <a:latin typeface="Arial" pitchFamily="34" charset="0"/>
              </a:rPr>
              <a:t>presence</a:t>
            </a:r>
            <a:r>
              <a:rPr lang="fr-FR" sz="2200" dirty="0" smtClean="0">
                <a:solidFill>
                  <a:srgbClr val="62398F"/>
                </a:solidFill>
                <a:latin typeface="Arial" pitchFamily="34" charset="0"/>
              </a:rPr>
              <a:t> of </a:t>
            </a:r>
            <a:r>
              <a:rPr lang="fr-FR" sz="2200" dirty="0" err="1" smtClean="0">
                <a:solidFill>
                  <a:srgbClr val="62398F"/>
                </a:solidFill>
                <a:latin typeface="Arial" pitchFamily="34" charset="0"/>
              </a:rPr>
              <a:t>nanomaterials</a:t>
            </a:r>
            <a:r>
              <a:rPr lang="fr-FR" sz="2200" dirty="0" smtClean="0">
                <a:solidFill>
                  <a:srgbClr val="62398F"/>
                </a:solidFill>
                <a:latin typeface="Arial" pitchFamily="34" charset="0"/>
              </a:rPr>
              <a:t> in </a:t>
            </a:r>
            <a:r>
              <a:rPr lang="fr-FR" sz="2200" dirty="0" err="1" smtClean="0">
                <a:solidFill>
                  <a:srgbClr val="62398F"/>
                </a:solidFill>
                <a:latin typeface="Arial" pitchFamily="34" charset="0"/>
              </a:rPr>
              <a:t>usual</a:t>
            </a:r>
            <a:r>
              <a:rPr lang="fr-FR" sz="2200" dirty="0" smtClean="0">
                <a:solidFill>
                  <a:srgbClr val="62398F"/>
                </a:solidFill>
                <a:latin typeface="Arial" pitchFamily="34" charset="0"/>
              </a:rPr>
              <a:t> consumer </a:t>
            </a:r>
            <a:r>
              <a:rPr lang="fr-FR" sz="2200" dirty="0" err="1" smtClean="0">
                <a:solidFill>
                  <a:srgbClr val="62398F"/>
                </a:solidFill>
                <a:latin typeface="Arial" pitchFamily="34" charset="0"/>
              </a:rPr>
              <a:t>products</a:t>
            </a:r>
            <a:r>
              <a:rPr lang="fr-FR" sz="2200" dirty="0" smtClean="0">
                <a:solidFill>
                  <a:srgbClr val="62398F"/>
                </a:solidFill>
                <a:latin typeface="Arial" pitchFamily="34" charset="0"/>
              </a:rPr>
              <a:t>,</a:t>
            </a:r>
          </a:p>
          <a:p>
            <a:pPr algn="l">
              <a:spcBef>
                <a:spcPct val="50000"/>
              </a:spcBef>
            </a:pPr>
            <a:endParaRPr lang="fr-FR" sz="2000" dirty="0">
              <a:solidFill>
                <a:srgbClr val="62398F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4534" y="3331468"/>
            <a:ext cx="4272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/>
              <a:t>Risk</a:t>
            </a:r>
            <a:r>
              <a:rPr lang="fr-FR" sz="2400" b="1" dirty="0" smtClean="0"/>
              <a:t> = </a:t>
            </a:r>
            <a:r>
              <a:rPr lang="fr-FR" sz="2400" b="1" dirty="0" err="1" smtClean="0"/>
              <a:t>exposure</a:t>
            </a:r>
            <a:r>
              <a:rPr lang="fr-FR" sz="2400" b="1" dirty="0" smtClean="0"/>
              <a:t> x  danger</a:t>
            </a:r>
          </a:p>
        </p:txBody>
      </p:sp>
      <p:pic>
        <p:nvPicPr>
          <p:cNvPr id="13" name="Picture 2" descr="http://library.thinkquest.org/08aug/01316/Images/19sharkDM_468x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7022" y="2757523"/>
            <a:ext cx="1309818" cy="1654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2438400" y="762000"/>
            <a:ext cx="6896100" cy="3578225"/>
            <a:chOff x="1546" y="1417"/>
            <a:chExt cx="3508" cy="1729"/>
          </a:xfrm>
        </p:grpSpPr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6" y="1417"/>
              <a:ext cx="3508" cy="17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458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6" y="1440"/>
              <a:ext cx="1580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1143000" y="4784725"/>
            <a:ext cx="8839200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400" dirty="0">
                <a:latin typeface="Arial" pitchFamily="34" charset="0"/>
              </a:rPr>
              <a:t>“</a:t>
            </a:r>
            <a:r>
              <a:rPr lang="fr-FR" sz="2400" dirty="0" err="1">
                <a:latin typeface="Arial" pitchFamily="34" charset="0"/>
              </a:rPr>
              <a:t>We</a:t>
            </a:r>
            <a:r>
              <a:rPr lang="fr-FR" sz="2400" dirty="0">
                <a:latin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</a:rPr>
              <a:t>therefore</a:t>
            </a:r>
            <a:r>
              <a:rPr lang="fr-FR" sz="2400" dirty="0">
                <a:latin typeface="Arial" pitchFamily="34" charset="0"/>
              </a:rPr>
              <a:t> propose </a:t>
            </a:r>
            <a:r>
              <a:rPr lang="fr-FR" sz="2400" dirty="0" err="1">
                <a:latin typeface="Arial" pitchFamily="34" charset="0"/>
              </a:rPr>
              <a:t>that</a:t>
            </a:r>
            <a:r>
              <a:rPr lang="fr-FR" sz="2400" dirty="0">
                <a:latin typeface="Arial" pitchFamily="34" charset="0"/>
              </a:rPr>
              <a:t> a new </a:t>
            </a:r>
            <a:r>
              <a:rPr lang="fr-FR" sz="2400" dirty="0" err="1">
                <a:latin typeface="Arial" pitchFamily="34" charset="0"/>
              </a:rPr>
              <a:t>subcategory</a:t>
            </a:r>
            <a:r>
              <a:rPr lang="fr-FR" sz="2400" dirty="0">
                <a:latin typeface="Arial" pitchFamily="34" charset="0"/>
              </a:rPr>
              <a:t> of </a:t>
            </a:r>
            <a:r>
              <a:rPr lang="fr-FR" sz="2400" dirty="0" err="1">
                <a:latin typeface="Arial" pitchFamily="34" charset="0"/>
              </a:rPr>
              <a:t>toxicology</a:t>
            </a:r>
            <a:r>
              <a:rPr lang="fr-FR" sz="2400" dirty="0">
                <a:latin typeface="Arial" pitchFamily="34" charset="0"/>
              </a:rPr>
              <a:t>—</a:t>
            </a:r>
            <a:r>
              <a:rPr lang="fr-FR" sz="2400" dirty="0" err="1">
                <a:latin typeface="Arial" pitchFamily="34" charset="0"/>
              </a:rPr>
              <a:t>namely</a:t>
            </a:r>
            <a:r>
              <a:rPr lang="fr-FR" sz="2400" dirty="0">
                <a:latin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</a:rPr>
              <a:t>nanotoxicology</a:t>
            </a:r>
            <a:r>
              <a:rPr lang="fr-FR" sz="2400" dirty="0">
                <a:latin typeface="Arial" pitchFamily="34" charset="0"/>
              </a:rPr>
              <a:t>—</a:t>
            </a:r>
            <a:r>
              <a:rPr lang="fr-FR" sz="2400" dirty="0" err="1">
                <a:latin typeface="Arial" pitchFamily="34" charset="0"/>
              </a:rPr>
              <a:t>be</a:t>
            </a:r>
            <a:r>
              <a:rPr lang="fr-FR" sz="2400" dirty="0">
                <a:latin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</a:rPr>
              <a:t>defined</a:t>
            </a:r>
            <a:r>
              <a:rPr lang="fr-FR" sz="2400" dirty="0">
                <a:latin typeface="Arial" pitchFamily="34" charset="0"/>
              </a:rPr>
              <a:t> to </a:t>
            </a:r>
            <a:r>
              <a:rPr lang="fr-FR" sz="2400" dirty="0" err="1">
                <a:latin typeface="Arial" pitchFamily="34" charset="0"/>
              </a:rPr>
              <a:t>address</a:t>
            </a:r>
            <a:r>
              <a:rPr lang="fr-FR" sz="2400" dirty="0">
                <a:latin typeface="Arial" pitchFamily="34" charset="0"/>
              </a:rPr>
              <a:t> gaps in </a:t>
            </a:r>
            <a:r>
              <a:rPr lang="fr-FR" sz="2400" dirty="0" err="1">
                <a:latin typeface="Arial" pitchFamily="34" charset="0"/>
              </a:rPr>
              <a:t>knowledge</a:t>
            </a:r>
            <a:r>
              <a:rPr lang="fr-FR" sz="2400" dirty="0">
                <a:latin typeface="Arial" pitchFamily="34" charset="0"/>
              </a:rPr>
              <a:t> and to </a:t>
            </a:r>
            <a:r>
              <a:rPr lang="fr-FR" sz="2400" dirty="0" err="1">
                <a:latin typeface="Arial" pitchFamily="34" charset="0"/>
              </a:rPr>
              <a:t>specifically</a:t>
            </a:r>
            <a:r>
              <a:rPr lang="fr-FR" sz="2400" dirty="0">
                <a:latin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</a:rPr>
              <a:t>address</a:t>
            </a:r>
            <a:r>
              <a:rPr lang="fr-FR" sz="2400" dirty="0">
                <a:latin typeface="Arial" pitchFamily="34" charset="0"/>
              </a:rPr>
              <a:t> the </a:t>
            </a:r>
            <a:r>
              <a:rPr lang="fr-FR" sz="2400" dirty="0" err="1">
                <a:latin typeface="Arial" pitchFamily="34" charset="0"/>
              </a:rPr>
              <a:t>special</a:t>
            </a:r>
            <a:r>
              <a:rPr lang="fr-FR" sz="2400" dirty="0">
                <a:latin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</a:rPr>
              <a:t>problems</a:t>
            </a:r>
            <a:r>
              <a:rPr lang="fr-FR" sz="2400" dirty="0">
                <a:latin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</a:rPr>
              <a:t>likely</a:t>
            </a:r>
            <a:r>
              <a:rPr lang="fr-FR" sz="2400" dirty="0">
                <a:latin typeface="Arial" pitchFamily="34" charset="0"/>
              </a:rPr>
              <a:t> to </a:t>
            </a:r>
            <a:r>
              <a:rPr lang="fr-FR" sz="2400" dirty="0" err="1">
                <a:latin typeface="Arial" pitchFamily="34" charset="0"/>
              </a:rPr>
              <a:t>be</a:t>
            </a:r>
            <a:r>
              <a:rPr lang="fr-FR" sz="2400" dirty="0">
                <a:latin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</a:rPr>
              <a:t>caused</a:t>
            </a:r>
            <a:r>
              <a:rPr lang="fr-FR" sz="2400" dirty="0">
                <a:latin typeface="Arial" pitchFamily="34" charset="0"/>
              </a:rPr>
              <a:t> by </a:t>
            </a:r>
            <a:r>
              <a:rPr lang="fr-FR" sz="2400" dirty="0" err="1">
                <a:latin typeface="Arial" pitchFamily="34" charset="0"/>
              </a:rPr>
              <a:t>nanoparticles</a:t>
            </a:r>
            <a:r>
              <a:rPr lang="fr-FR" sz="2400" dirty="0">
                <a:latin typeface="Arial" pitchFamily="34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230" y="3331468"/>
            <a:ext cx="95770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dirty="0" smtClean="0">
                <a:solidFill>
                  <a:srgbClr val="7030A0"/>
                </a:solidFill>
              </a:rPr>
              <a:t>3) </a:t>
            </a:r>
            <a:r>
              <a:rPr lang="fr-FR" sz="3600" dirty="0" err="1" smtClean="0">
                <a:solidFill>
                  <a:srgbClr val="7030A0"/>
                </a:solidFill>
              </a:rPr>
              <a:t>Effects</a:t>
            </a:r>
            <a:r>
              <a:rPr lang="fr-FR" sz="3600" dirty="0" smtClean="0">
                <a:solidFill>
                  <a:srgbClr val="7030A0"/>
                </a:solidFill>
              </a:rPr>
              <a:t> on </a:t>
            </a:r>
            <a:r>
              <a:rPr lang="fr-FR" sz="3600" dirty="0" err="1" smtClean="0">
                <a:solidFill>
                  <a:srgbClr val="7030A0"/>
                </a:solidFill>
              </a:rPr>
              <a:t>human</a:t>
            </a:r>
            <a:r>
              <a:rPr lang="fr-FR" sz="3600" dirty="0" smtClean="0">
                <a:solidFill>
                  <a:srgbClr val="7030A0"/>
                </a:solidFill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</a:rPr>
              <a:t>health</a:t>
            </a:r>
            <a:endParaRPr lang="fr-FR" sz="3600" dirty="0" smtClean="0">
              <a:solidFill>
                <a:srgbClr val="7030A0"/>
              </a:solidFill>
            </a:endParaRPr>
          </a:p>
          <a:p>
            <a:pPr lvl="0"/>
            <a:endParaRPr lang="fr-FR" sz="3600" dirty="0" smtClean="0">
              <a:solidFill>
                <a:srgbClr val="2D2D8A"/>
              </a:solidFill>
            </a:endParaRPr>
          </a:p>
          <a:p>
            <a:pPr marL="514350" indent="-514350" algn="l"/>
            <a: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3.1. Entry routes</a:t>
            </a:r>
          </a:p>
          <a:p>
            <a:pPr algn="l"/>
            <a:r>
              <a:rPr lang="fr-FR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Absorption/Distribution (Target </a:t>
            </a:r>
            <a:r>
              <a:rPr lang="fr-FR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organs</a:t>
            </a:r>
            <a:r>
              <a:rPr lang="fr-FR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determination</a:t>
            </a:r>
            <a:r>
              <a:rPr lang="fr-FR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/</a:t>
            </a:r>
            <a:r>
              <a:rPr lang="fr-FR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Metabolism</a:t>
            </a:r>
            <a:r>
              <a:rPr lang="fr-FR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/Elimination</a:t>
            </a:r>
          </a:p>
          <a:p>
            <a:pPr lvl="0"/>
            <a:r>
              <a:rPr lang="fr-FR" sz="3600" dirty="0" smtClean="0">
                <a:solidFill>
                  <a:srgbClr val="2D2D8A"/>
                </a:solidFill>
              </a:rPr>
              <a:t> </a:t>
            </a:r>
            <a:endParaRPr lang="fr-FR" sz="3600" dirty="0">
              <a:solidFill>
                <a:srgbClr val="2D2D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General </a:t>
            </a:r>
            <a:r>
              <a:rPr lang="fr-FR" b="1" dirty="0" err="1" smtClean="0"/>
              <a:t>organization</a:t>
            </a:r>
            <a:r>
              <a:rPr lang="fr-FR" b="1" dirty="0" smtClean="0"/>
              <a:t> of </a:t>
            </a:r>
            <a:r>
              <a:rPr lang="fr-FR" b="1" dirty="0" err="1" smtClean="0"/>
              <a:t>presentation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2246" y="1675284"/>
            <a:ext cx="9167813" cy="4968552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INERIS?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fr-FR" sz="2800" dirty="0" err="1" smtClean="0"/>
              <a:t>Toxicology</a:t>
            </a:r>
            <a:r>
              <a:rPr lang="fr-FR" sz="2800" dirty="0" smtClean="0"/>
              <a:t> and </a:t>
            </a:r>
            <a:r>
              <a:rPr lang="fr-FR" sz="2800" dirty="0" err="1" smtClean="0"/>
              <a:t>Nanotoxicology</a:t>
            </a:r>
            <a:r>
              <a:rPr lang="fr-FR" sz="2800" dirty="0" smtClean="0"/>
              <a:t>: </a:t>
            </a:r>
            <a:r>
              <a:rPr lang="fr-FR" sz="2800" dirty="0" err="1" smtClean="0"/>
              <a:t>definitions</a:t>
            </a:r>
            <a:r>
              <a:rPr lang="fr-FR" sz="2800" dirty="0" smtClean="0"/>
              <a:t> and </a:t>
            </a:r>
            <a:r>
              <a:rPr lang="fr-FR" sz="2800" dirty="0" err="1" smtClean="0"/>
              <a:t>context</a:t>
            </a:r>
            <a:endParaRPr lang="fr-FR" sz="2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fr-FR" sz="2800" dirty="0" err="1" smtClean="0"/>
              <a:t>Effects</a:t>
            </a:r>
            <a:r>
              <a:rPr lang="fr-FR" sz="2800" dirty="0" smtClean="0"/>
              <a:t> of </a:t>
            </a:r>
            <a:r>
              <a:rPr lang="fr-FR" sz="2800" dirty="0" err="1" smtClean="0"/>
              <a:t>nanoparticles</a:t>
            </a:r>
            <a:r>
              <a:rPr lang="fr-FR" sz="2800" dirty="0" smtClean="0"/>
              <a:t> on </a:t>
            </a:r>
            <a:r>
              <a:rPr lang="fr-FR" sz="2800" dirty="0" err="1" smtClean="0"/>
              <a:t>human</a:t>
            </a:r>
            <a:r>
              <a:rPr lang="fr-FR" sz="2800" dirty="0" smtClean="0"/>
              <a:t> </a:t>
            </a:r>
            <a:r>
              <a:rPr lang="fr-FR" sz="2800" dirty="0" err="1" smtClean="0"/>
              <a:t>health</a:t>
            </a:r>
            <a:endParaRPr lang="fr-FR" sz="2800" dirty="0" smtClean="0"/>
          </a:p>
          <a:p>
            <a:pPr marL="879475" lvl="1" indent="-457200">
              <a:lnSpc>
                <a:spcPct val="150000"/>
              </a:lnSpc>
              <a:buNone/>
            </a:pPr>
            <a:r>
              <a:rPr lang="fr-FR" sz="2800" dirty="0" smtClean="0"/>
              <a:t>	3.1. Entry routes</a:t>
            </a:r>
          </a:p>
          <a:p>
            <a:pPr marL="879475" lvl="1" indent="-457200">
              <a:lnSpc>
                <a:spcPct val="150000"/>
              </a:lnSpc>
              <a:buNone/>
            </a:pPr>
            <a:r>
              <a:rPr lang="fr-FR" sz="2800" dirty="0" smtClean="0"/>
              <a:t>	3.2. </a:t>
            </a:r>
            <a:r>
              <a:rPr lang="fr-FR" sz="2800" dirty="0" err="1" smtClean="0"/>
              <a:t>Biological</a:t>
            </a:r>
            <a:r>
              <a:rPr lang="fr-FR" sz="2800" dirty="0" smtClean="0"/>
              <a:t> </a:t>
            </a:r>
            <a:r>
              <a:rPr lang="fr-FR" sz="2800" dirty="0" err="1" smtClean="0"/>
              <a:t>effects</a:t>
            </a:r>
            <a:endParaRPr lang="fr-FR" sz="2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fr-FR" sz="2800" dirty="0" smtClean="0"/>
              <a:t>Conclusion</a:t>
            </a:r>
          </a:p>
          <a:p>
            <a:pPr>
              <a:lnSpc>
                <a:spcPct val="150000"/>
              </a:lnSpc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3" y="379413"/>
            <a:ext cx="8072437" cy="561975"/>
          </a:xfrm>
        </p:spPr>
        <p:txBody>
          <a:bodyPr/>
          <a:lstStyle/>
          <a:p>
            <a:r>
              <a:rPr lang="fr-FR" dirty="0" smtClean="0"/>
              <a:t>Entry routes</a:t>
            </a: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99220"/>
            <a:ext cx="3612833" cy="5904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7948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230638" y="1747292"/>
            <a:ext cx="5868094" cy="4724400"/>
          </a:xfrm>
        </p:spPr>
        <p:txBody>
          <a:bodyPr/>
          <a:lstStyle/>
          <a:p>
            <a:pPr marL="0" indent="0"/>
            <a:r>
              <a:rPr lang="fr-FR" dirty="0" smtClean="0"/>
              <a:t>  </a:t>
            </a:r>
            <a:r>
              <a:rPr lang="fr-FR" sz="3200" u="sng" dirty="0" smtClean="0"/>
              <a:t>Inhalation</a:t>
            </a:r>
            <a:r>
              <a:rPr lang="fr-FR" sz="3200" dirty="0" smtClean="0"/>
              <a:t> : main route </a:t>
            </a:r>
            <a:endParaRPr lang="fr-FR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/>
            <a:r>
              <a:rPr lang="fr-FR" dirty="0" smtClean="0"/>
              <a:t>  </a:t>
            </a:r>
            <a:r>
              <a:rPr lang="fr-FR" u="sng" dirty="0" smtClean="0"/>
              <a:t>Oral route:</a:t>
            </a:r>
            <a:r>
              <a:rPr lang="fr-FR" dirty="0" smtClean="0"/>
              <a:t> via </a:t>
            </a:r>
            <a:r>
              <a:rPr lang="fr-FR" dirty="0" err="1" smtClean="0"/>
              <a:t>feeding</a:t>
            </a:r>
            <a:r>
              <a:rPr lang="fr-FR" dirty="0" smtClean="0"/>
              <a:t> (</a:t>
            </a:r>
            <a:r>
              <a:rPr lang="fr-FR" dirty="0" err="1" smtClean="0"/>
              <a:t>eg</a:t>
            </a:r>
            <a:r>
              <a:rPr lang="fr-FR" dirty="0" smtClean="0"/>
              <a:t> </a:t>
            </a:r>
            <a:r>
              <a:rPr lang="fr-FR" dirty="0" err="1" smtClean="0"/>
              <a:t>food</a:t>
            </a:r>
            <a:r>
              <a:rPr lang="fr-FR" dirty="0" smtClean="0"/>
              <a:t> packaging </a:t>
            </a:r>
            <a:r>
              <a:rPr lang="fr-FR" dirty="0" err="1" smtClean="0"/>
              <a:t>nanoparticles</a:t>
            </a:r>
            <a:r>
              <a:rPr lang="fr-FR" dirty="0" smtClean="0"/>
              <a:t>), via ingestion of </a:t>
            </a:r>
            <a:r>
              <a:rPr lang="fr-FR" dirty="0" err="1" smtClean="0"/>
              <a:t>inhaled</a:t>
            </a:r>
            <a:r>
              <a:rPr lang="fr-FR" dirty="0" smtClean="0"/>
              <a:t> </a:t>
            </a:r>
            <a:r>
              <a:rPr lang="fr-FR" dirty="0" err="1" smtClean="0"/>
              <a:t>particles</a:t>
            </a:r>
            <a:endParaRPr lang="fr-FR" dirty="0" smtClean="0"/>
          </a:p>
          <a:p>
            <a:pPr marL="0" indent="0"/>
            <a:endParaRPr lang="fr-FR" dirty="0" smtClean="0"/>
          </a:p>
          <a:p>
            <a:pPr marL="0" indent="0"/>
            <a:r>
              <a:rPr lang="fr-FR" dirty="0" smtClean="0"/>
              <a:t>   </a:t>
            </a:r>
            <a:r>
              <a:rPr lang="fr-FR" u="sng" dirty="0" err="1" smtClean="0"/>
              <a:t>Dermal</a:t>
            </a:r>
            <a:r>
              <a:rPr lang="fr-FR" u="sng" dirty="0" smtClean="0"/>
              <a:t> route </a:t>
            </a:r>
            <a:r>
              <a:rPr lang="fr-FR" dirty="0" smtClean="0"/>
              <a:t>: via </a:t>
            </a:r>
            <a:r>
              <a:rPr lang="fr-FR" dirty="0" err="1" smtClean="0"/>
              <a:t>cosmetics</a:t>
            </a:r>
            <a:r>
              <a:rPr lang="fr-FR" dirty="0" smtClean="0"/>
              <a:t>...</a:t>
            </a:r>
          </a:p>
          <a:p>
            <a:pPr marL="0" indent="0"/>
            <a:endParaRPr lang="fr-FR" sz="2000" dirty="0" smtClean="0"/>
          </a:p>
          <a:p>
            <a:pPr marL="0" indent="0"/>
            <a:endParaRPr lang="fr-FR" sz="1900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2862486" y="5995764"/>
            <a:ext cx="144016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Inhalation: </a:t>
            </a:r>
            <a:r>
              <a:rPr lang="fr-FR" dirty="0" err="1" smtClean="0"/>
              <a:t>Nanoparticles</a:t>
            </a:r>
            <a:r>
              <a:rPr lang="fr-FR" dirty="0" smtClean="0"/>
              <a:t> </a:t>
            </a:r>
            <a:r>
              <a:rPr lang="fr-FR" dirty="0" err="1" smtClean="0"/>
              <a:t>elimination</a:t>
            </a:r>
            <a:endParaRPr lang="fr-FR" dirty="0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43236"/>
            <a:ext cx="4002038" cy="1368152"/>
          </a:xfrm>
          <a:ln>
            <a:solidFill>
              <a:srgbClr val="7030A0"/>
            </a:solidFill>
          </a:ln>
        </p:spPr>
        <p:txBody>
          <a:bodyPr/>
          <a:lstStyle/>
          <a:p>
            <a:pPr>
              <a:buNone/>
            </a:pPr>
            <a:r>
              <a:rPr lang="fr-FR" dirty="0" err="1" smtClean="0"/>
              <a:t>Pulmonarian</a:t>
            </a:r>
            <a:r>
              <a:rPr lang="fr-FR" dirty="0" smtClean="0"/>
              <a:t> clearance : </a:t>
            </a:r>
          </a:p>
          <a:p>
            <a:pPr>
              <a:buNone/>
            </a:pPr>
            <a:r>
              <a:rPr lang="fr-FR" dirty="0" err="1" smtClean="0"/>
              <a:t>mucociliated</a:t>
            </a:r>
            <a:r>
              <a:rPr lang="fr-FR" dirty="0" smtClean="0"/>
              <a:t> escalator</a:t>
            </a:r>
          </a:p>
          <a:p>
            <a:pPr>
              <a:buNone/>
            </a:pPr>
            <a:r>
              <a:rPr lang="fr-FR" dirty="0" err="1" smtClean="0"/>
              <a:t>phagocytosis</a:t>
            </a:r>
            <a:r>
              <a:rPr lang="fr-FR" dirty="0" smtClean="0"/>
              <a:t> by macrophages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38200" y="2684164"/>
            <a:ext cx="3760788" cy="4103688"/>
            <a:chOff x="480" y="1200"/>
            <a:chExt cx="2369" cy="2585"/>
          </a:xfrm>
        </p:grpSpPr>
        <p:graphicFrame>
          <p:nvGraphicFramePr>
            <p:cNvPr id="2051" name="Object 10"/>
            <p:cNvGraphicFramePr>
              <a:graphicFrameLocks noChangeAspect="1"/>
            </p:cNvGraphicFramePr>
            <p:nvPr/>
          </p:nvGraphicFramePr>
          <p:xfrm>
            <a:off x="480" y="1200"/>
            <a:ext cx="2369" cy="2277"/>
          </p:xfrm>
          <a:graphic>
            <a:graphicData uri="http://schemas.openxmlformats.org/presentationml/2006/ole">
              <p:oleObj spid="_x0000_s2051" name="Image" r:id="rId3" imgW="6569714" imgH="6315567" progId="">
                <p:embed/>
              </p:oleObj>
            </a:graphicData>
          </a:graphic>
        </p:graphicFrame>
        <p:sp>
          <p:nvSpPr>
            <p:cNvPr id="2057" name="Text Box 11"/>
            <p:cNvSpPr txBox="1">
              <a:spLocks noChangeArrowheads="1"/>
            </p:cNvSpPr>
            <p:nvPr/>
          </p:nvSpPr>
          <p:spPr bwMode="auto">
            <a:xfrm>
              <a:off x="1392" y="3552"/>
              <a:ext cx="1008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r-FR" sz="1800" dirty="0" smtClean="0">
                  <a:latin typeface="Arial" pitchFamily="34" charset="0"/>
                </a:rPr>
                <a:t>Fine </a:t>
              </a:r>
              <a:r>
                <a:rPr lang="fr-FR" sz="1800" dirty="0" err="1" smtClean="0">
                  <a:latin typeface="Arial" pitchFamily="34" charset="0"/>
                </a:rPr>
                <a:t>particles</a:t>
              </a:r>
              <a:endParaRPr lang="fr-FR" sz="1800" dirty="0">
                <a:latin typeface="Arial" pitchFamily="34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14479" y="1315244"/>
            <a:ext cx="3660775" cy="3933825"/>
            <a:chOff x="3504" y="1248"/>
            <a:chExt cx="2306" cy="2478"/>
          </a:xfrm>
        </p:grpSpPr>
        <p:graphicFrame>
          <p:nvGraphicFramePr>
            <p:cNvPr id="2050" name="Object 13"/>
            <p:cNvGraphicFramePr>
              <a:graphicFrameLocks noChangeAspect="1"/>
            </p:cNvGraphicFramePr>
            <p:nvPr/>
          </p:nvGraphicFramePr>
          <p:xfrm>
            <a:off x="3504" y="1248"/>
            <a:ext cx="2306" cy="2214"/>
          </p:xfrm>
          <a:graphic>
            <a:graphicData uri="http://schemas.openxmlformats.org/presentationml/2006/ole">
              <p:oleObj spid="_x0000_s2050" name="Image" r:id="rId4" imgW="6658666" imgH="6391811" progId="">
                <p:embed/>
              </p:oleObj>
            </a:graphicData>
          </a:graphic>
        </p:graphicFrame>
        <p:sp>
          <p:nvSpPr>
            <p:cNvPr id="2056" name="Text Box 14"/>
            <p:cNvSpPr txBox="1">
              <a:spLocks noChangeArrowheads="1"/>
            </p:cNvSpPr>
            <p:nvPr/>
          </p:nvSpPr>
          <p:spPr bwMode="auto">
            <a:xfrm>
              <a:off x="3867" y="3493"/>
              <a:ext cx="1248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r-FR" sz="1800" dirty="0" err="1" smtClean="0">
                  <a:latin typeface="Arial" pitchFamily="34" charset="0"/>
                </a:rPr>
                <a:t>Nanoparticles</a:t>
              </a:r>
              <a:endParaRPr lang="fr-FR" sz="1800" dirty="0">
                <a:latin typeface="Arial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5670798" y="5275684"/>
            <a:ext cx="3888432" cy="1785104"/>
          </a:xfrm>
          <a:prstGeom prst="rect">
            <a:avLst/>
          </a:prstGeom>
          <a:noFill/>
          <a:ln w="12700">
            <a:solidFill>
              <a:srgbClr val="62398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For the </a:t>
            </a:r>
            <a:r>
              <a:rPr lang="fr-FR" sz="2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fr-FR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mass of </a:t>
            </a:r>
            <a:r>
              <a:rPr lang="fr-FR" sz="2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particles</a:t>
            </a:r>
            <a:r>
              <a:rPr lang="fr-FR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r>
              <a:rPr lang="fr-FR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=&gt; More </a:t>
            </a:r>
            <a:r>
              <a:rPr lang="fr-FR" sz="2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deposition</a:t>
            </a:r>
            <a:endParaRPr lang="fr-FR" sz="2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=&gt; </a:t>
            </a:r>
            <a:r>
              <a:rPr lang="fr-FR" sz="2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Increased</a:t>
            </a:r>
            <a:r>
              <a:rPr lang="fr-FR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passage</a:t>
            </a:r>
          </a:p>
          <a:p>
            <a:pPr algn="l"/>
            <a:r>
              <a:rPr lang="fr-FR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=&gt; Macrophages </a:t>
            </a:r>
            <a:r>
              <a:rPr lang="fr-FR" sz="2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behavior</a:t>
            </a:r>
            <a:r>
              <a:rPr lang="fr-FR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374654" y="3475484"/>
            <a:ext cx="16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/>
              <a:t>Alveolar</a:t>
            </a:r>
            <a:r>
              <a:rPr lang="fr-FR" sz="1800" dirty="0" smtClean="0"/>
              <a:t> </a:t>
            </a:r>
            <a:r>
              <a:rPr lang="fr-FR" sz="1800" dirty="0" err="1" smtClean="0"/>
              <a:t>cells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14563" y="379413"/>
            <a:ext cx="8262937" cy="561975"/>
          </a:xfrm>
        </p:spPr>
        <p:txBody>
          <a:bodyPr/>
          <a:lstStyle/>
          <a:p>
            <a:r>
              <a:rPr lang="fr-FR" dirty="0" smtClean="0"/>
              <a:t>Inhalation:  </a:t>
            </a:r>
            <a:br>
              <a:rPr lang="fr-FR" dirty="0" smtClean="0"/>
            </a:br>
            <a:r>
              <a:rPr lang="fr-FR" dirty="0" err="1" smtClean="0"/>
              <a:t>Nanoparticles</a:t>
            </a:r>
            <a:r>
              <a:rPr lang="fr-FR" dirty="0" smtClean="0"/>
              <a:t> </a:t>
            </a:r>
            <a:r>
              <a:rPr lang="fr-FR" dirty="0" err="1" smtClean="0"/>
              <a:t>elimination</a:t>
            </a:r>
            <a:r>
              <a:rPr lang="fr-FR" dirty="0" smtClean="0"/>
              <a:t> vs </a:t>
            </a:r>
            <a:r>
              <a:rPr lang="fr-FR" dirty="0" err="1" smtClean="0"/>
              <a:t>transfer</a:t>
            </a:r>
            <a:r>
              <a:rPr lang="fr-FR" dirty="0" smtClean="0"/>
              <a:t> to the body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171228"/>
            <a:ext cx="10477500" cy="838200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Studies</a:t>
            </a:r>
            <a:r>
              <a:rPr lang="fr-FR" dirty="0" smtClean="0"/>
              <a:t> on </a:t>
            </a:r>
            <a:r>
              <a:rPr lang="fr-FR" dirty="0" err="1" smtClean="0"/>
              <a:t>rodents</a:t>
            </a:r>
            <a:r>
              <a:rPr lang="fr-FR" dirty="0" smtClean="0"/>
              <a:t> have </a:t>
            </a:r>
            <a:r>
              <a:rPr lang="fr-FR" dirty="0" err="1" smtClean="0"/>
              <a:t>shown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nanoparticles</a:t>
            </a:r>
            <a:r>
              <a:rPr lang="fr-FR" dirty="0" smtClean="0"/>
              <a:t> </a:t>
            </a:r>
            <a:r>
              <a:rPr lang="fr-FR" dirty="0" err="1" smtClean="0"/>
              <a:t>deposited</a:t>
            </a:r>
            <a:r>
              <a:rPr lang="fr-FR" dirty="0" smtClean="0"/>
              <a:t> in the </a:t>
            </a:r>
            <a:r>
              <a:rPr lang="fr-FR" dirty="0" err="1" smtClean="0"/>
              <a:t>lungs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enter </a:t>
            </a:r>
            <a:r>
              <a:rPr lang="fr-FR" dirty="0" err="1" smtClean="0"/>
              <a:t>into</a:t>
            </a:r>
            <a:r>
              <a:rPr lang="fr-FR" dirty="0" smtClean="0"/>
              <a:t> the </a:t>
            </a:r>
            <a:r>
              <a:rPr lang="fr-FR" dirty="0" err="1" smtClean="0"/>
              <a:t>pulmonary</a:t>
            </a:r>
            <a:r>
              <a:rPr lang="fr-FR" dirty="0" smtClean="0"/>
              <a:t> </a:t>
            </a:r>
            <a:r>
              <a:rPr lang="fr-FR" dirty="0" err="1" smtClean="0"/>
              <a:t>interstitium</a:t>
            </a:r>
            <a:endParaRPr lang="fr-FR" dirty="0" smtClean="0"/>
          </a:p>
        </p:txBody>
      </p:sp>
      <p:pic>
        <p:nvPicPr>
          <p:cNvPr id="30725" name="Picture 1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358" y="2395364"/>
            <a:ext cx="6929958" cy="42648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180411" y="6643836"/>
            <a:ext cx="32970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 algn="l" defTabSz="966788">
              <a:spcBef>
                <a:spcPct val="20000"/>
              </a:spcBef>
            </a:pPr>
            <a:r>
              <a:rPr lang="fr-FR" sz="2000" b="1" kern="0" dirty="0" smtClean="0">
                <a:latin typeface="Arial"/>
              </a:rPr>
              <a:t>(</a:t>
            </a:r>
            <a:r>
              <a:rPr lang="fr-FR" sz="1600" b="1" kern="0" dirty="0" err="1" smtClean="0">
                <a:latin typeface="Arial"/>
              </a:rPr>
              <a:t>Oberdörster</a:t>
            </a:r>
            <a:r>
              <a:rPr lang="fr-FR" sz="1600" b="1" kern="0" dirty="0" smtClean="0">
                <a:latin typeface="Arial"/>
              </a:rPr>
              <a:t>, 1992, 2000</a:t>
            </a:r>
            <a:r>
              <a:rPr lang="fr-FR" sz="2000" b="1" kern="0" dirty="0" smtClean="0">
                <a:latin typeface="Arial"/>
              </a:rPr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32984" y="2135798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Macrophages</a:t>
            </a:r>
            <a:endParaRPr lang="fr-FR" sz="1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98790" y="2107332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Pulmonary</a:t>
            </a:r>
            <a:r>
              <a:rPr lang="fr-FR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interstitium</a:t>
            </a:r>
            <a:endParaRPr lang="fr-FR" sz="1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3" y="379413"/>
            <a:ext cx="8262937" cy="561975"/>
          </a:xfrm>
        </p:spPr>
        <p:txBody>
          <a:bodyPr/>
          <a:lstStyle/>
          <a:p>
            <a:r>
              <a:rPr lang="fr-FR" dirty="0" smtClean="0"/>
              <a:t>Inhalation:  </a:t>
            </a:r>
            <a:br>
              <a:rPr lang="fr-FR" dirty="0" smtClean="0"/>
            </a:br>
            <a:r>
              <a:rPr lang="fr-FR" dirty="0" err="1" smtClean="0"/>
              <a:t>Nanoparticles</a:t>
            </a:r>
            <a:r>
              <a:rPr lang="fr-FR" dirty="0" smtClean="0"/>
              <a:t> </a:t>
            </a:r>
            <a:r>
              <a:rPr lang="fr-FR" dirty="0" err="1" smtClean="0"/>
              <a:t>transfer</a:t>
            </a:r>
            <a:r>
              <a:rPr lang="fr-FR" dirty="0" smtClean="0"/>
              <a:t> to the body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442" y="1675284"/>
            <a:ext cx="9456812" cy="194421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dirty="0" err="1" smtClean="0"/>
              <a:t>Concerning</a:t>
            </a:r>
            <a:r>
              <a:rPr lang="fr-FR" dirty="0" smtClean="0"/>
              <a:t> </a:t>
            </a:r>
            <a:r>
              <a:rPr lang="fr-FR" dirty="0" err="1" smtClean="0"/>
              <a:t>transfer</a:t>
            </a:r>
            <a:r>
              <a:rPr lang="fr-FR" dirty="0" smtClean="0"/>
              <a:t> of </a:t>
            </a:r>
            <a:r>
              <a:rPr lang="fr-FR" dirty="0" err="1" smtClean="0"/>
              <a:t>nanoparticles</a:t>
            </a:r>
            <a:r>
              <a:rPr lang="fr-FR" dirty="0" smtClean="0"/>
              <a:t>, the </a:t>
            </a:r>
            <a:r>
              <a:rPr lang="fr-FR" dirty="0" err="1" smtClean="0"/>
              <a:t>evidence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conflicting</a:t>
            </a:r>
            <a:r>
              <a:rPr lang="fr-FR" dirty="0" smtClean="0"/>
              <a:t>…</a:t>
            </a:r>
          </a:p>
          <a:p>
            <a:pPr>
              <a:buFont typeface="Wingdings" pitchFamily="2" charset="2"/>
              <a:buNone/>
            </a:pPr>
            <a:endParaRPr lang="fr-FR" dirty="0" smtClean="0"/>
          </a:p>
          <a:p>
            <a:pPr lvl="1"/>
            <a:r>
              <a:rPr lang="fr-FR" sz="2000" dirty="0" err="1" smtClean="0"/>
              <a:t>Oberdorster</a:t>
            </a:r>
            <a:r>
              <a:rPr lang="fr-FR" sz="2000" dirty="0" smtClean="0"/>
              <a:t>, 2002 : 50% </a:t>
            </a:r>
            <a:r>
              <a:rPr lang="fr-FR" sz="2000" dirty="0" err="1" smtClean="0"/>
              <a:t>transfer</a:t>
            </a:r>
            <a:r>
              <a:rPr lang="fr-FR" sz="2000" dirty="0" smtClean="0"/>
              <a:t> (</a:t>
            </a:r>
            <a:r>
              <a:rPr lang="fr-FR" sz="2000" dirty="0" err="1" smtClean="0"/>
              <a:t>liver</a:t>
            </a:r>
            <a:r>
              <a:rPr lang="fr-FR" sz="2000" dirty="0" smtClean="0"/>
              <a:t>). </a:t>
            </a:r>
            <a:r>
              <a:rPr lang="fr-FR" sz="2000" dirty="0" err="1" smtClean="0"/>
              <a:t>NPs</a:t>
            </a:r>
            <a:r>
              <a:rPr lang="fr-FR" sz="2000" dirty="0" smtClean="0"/>
              <a:t> </a:t>
            </a:r>
            <a:r>
              <a:rPr lang="fr-FR" sz="2000" baseline="30000" dirty="0" smtClean="0"/>
              <a:t>13</a:t>
            </a:r>
            <a:r>
              <a:rPr lang="fr-FR" sz="2000" dirty="0" smtClean="0"/>
              <a:t>C (20-29 nm)</a:t>
            </a:r>
          </a:p>
          <a:p>
            <a:pPr lvl="1"/>
            <a:r>
              <a:rPr lang="fr-FR" sz="2000" dirty="0" err="1" smtClean="0"/>
              <a:t>Kreyling</a:t>
            </a:r>
            <a:r>
              <a:rPr lang="fr-FR" sz="2000" dirty="0" smtClean="0"/>
              <a:t>, 2002 : &lt; 1% </a:t>
            </a:r>
            <a:r>
              <a:rPr lang="fr-FR" sz="2000" dirty="0" err="1" smtClean="0"/>
              <a:t>transfer</a:t>
            </a:r>
            <a:r>
              <a:rPr lang="fr-FR" sz="2000" dirty="0" smtClean="0"/>
              <a:t> (Ir, 15 et 80 nm, IT)</a:t>
            </a:r>
          </a:p>
          <a:p>
            <a:pPr lvl="1"/>
            <a:r>
              <a:rPr lang="fr-FR" sz="2000" dirty="0" err="1" smtClean="0"/>
              <a:t>Takenaka</a:t>
            </a:r>
            <a:r>
              <a:rPr lang="fr-FR" sz="2000" dirty="0" smtClean="0"/>
              <a:t>, 2005 : &lt; 1% </a:t>
            </a:r>
            <a:r>
              <a:rPr lang="fr-FR" sz="2000" dirty="0" err="1" smtClean="0"/>
              <a:t>transfer</a:t>
            </a:r>
            <a:r>
              <a:rPr lang="fr-FR" sz="2000" dirty="0" smtClean="0"/>
              <a:t> (Au, 10 nm)</a:t>
            </a:r>
          </a:p>
          <a:p>
            <a:pPr lvl="1"/>
            <a:endParaRPr lang="fr-FR" sz="2000" dirty="0" smtClean="0"/>
          </a:p>
          <a:p>
            <a:pPr>
              <a:buFont typeface="Wingdings" pitchFamily="2" charset="2"/>
              <a:buNone/>
            </a:pPr>
            <a:r>
              <a:rPr lang="fr-FR" dirty="0" smtClean="0"/>
              <a:t>       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2206" y="3979540"/>
            <a:ext cx="9245601" cy="2462215"/>
            <a:chOff x="269" y="2203"/>
            <a:chExt cx="5824" cy="1551"/>
          </a:xfrm>
        </p:grpSpPr>
        <p:sp>
          <p:nvSpPr>
            <p:cNvPr id="31749" name="AutoShape 5"/>
            <p:cNvSpPr>
              <a:spLocks noChangeArrowheads="1"/>
            </p:cNvSpPr>
            <p:nvPr/>
          </p:nvSpPr>
          <p:spPr bwMode="auto">
            <a:xfrm>
              <a:off x="269" y="2339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813" y="2203"/>
              <a:ext cx="5280" cy="15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200" dirty="0" err="1" smtClean="0">
                  <a:solidFill>
                    <a:srgbClr val="62398F"/>
                  </a:solidFill>
                  <a:latin typeface="Arial" pitchFamily="34" charset="0"/>
                </a:rPr>
                <a:t>Nanoparticles</a:t>
              </a:r>
              <a:r>
                <a:rPr lang="en-US" sz="2200" dirty="0" smtClean="0">
                  <a:solidFill>
                    <a:srgbClr val="62398F"/>
                  </a:solidFill>
                  <a:latin typeface="Arial" pitchFamily="34" charset="0"/>
                </a:rPr>
                <a:t> can deposit in the respiratory tract after inhalation.</a:t>
              </a:r>
            </a:p>
            <a:p>
              <a:pPr algn="l">
                <a:spcBef>
                  <a:spcPct val="50000"/>
                </a:spcBef>
              </a:pPr>
              <a:r>
                <a:rPr lang="en-US" sz="2200" dirty="0" err="1" smtClean="0">
                  <a:solidFill>
                    <a:srgbClr val="62398F"/>
                  </a:solidFill>
                  <a:latin typeface="Arial" pitchFamily="34" charset="0"/>
                </a:rPr>
                <a:t>Nanoparticle</a:t>
              </a:r>
              <a:r>
                <a:rPr lang="en-US" sz="2200" dirty="0" smtClean="0">
                  <a:solidFill>
                    <a:srgbClr val="62398F"/>
                  </a:solidFill>
                  <a:latin typeface="Arial" pitchFamily="34" charset="0"/>
                </a:rPr>
                <a:t> translocation into the systemic circulation may occur after inhalation, but conflicting evidence is present on the extent of translocation. </a:t>
              </a:r>
            </a:p>
            <a:p>
              <a:pPr algn="l">
                <a:spcBef>
                  <a:spcPct val="50000"/>
                </a:spcBef>
              </a:pPr>
              <a:r>
                <a:rPr lang="en-US" sz="2200" dirty="0" smtClean="0">
                  <a:solidFill>
                    <a:srgbClr val="62398F"/>
                  </a:solidFill>
                  <a:latin typeface="Arial" pitchFamily="34" charset="0"/>
                </a:rPr>
                <a:t>=&gt; additional studies are needed to further elucidate these findings and to characterize the physiological impact.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422" y="451148"/>
            <a:ext cx="7793037" cy="561975"/>
          </a:xfrm>
        </p:spPr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particular</a:t>
            </a:r>
            <a:r>
              <a:rPr lang="fr-FR" dirty="0" smtClean="0"/>
              <a:t> entry route: neuronal translocation</a:t>
            </a:r>
            <a:br>
              <a:rPr lang="fr-FR" dirty="0" smtClean="0"/>
            </a:br>
            <a:endParaRPr lang="fr-FR" dirty="0" smtClean="0"/>
          </a:p>
        </p:txBody>
      </p:sp>
      <p:grpSp>
        <p:nvGrpSpPr>
          <p:cNvPr id="2" name="Group 1057"/>
          <p:cNvGrpSpPr>
            <a:grpSpLocks/>
          </p:cNvGrpSpPr>
          <p:nvPr/>
        </p:nvGrpSpPr>
        <p:grpSpPr bwMode="auto">
          <a:xfrm>
            <a:off x="1062286" y="1243236"/>
            <a:ext cx="8618538" cy="3757612"/>
            <a:chOff x="715" y="1101"/>
            <a:chExt cx="5429" cy="2367"/>
          </a:xfrm>
        </p:grpSpPr>
        <p:pic>
          <p:nvPicPr>
            <p:cNvPr id="32773" name="Picture 10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6" y="1101"/>
              <a:ext cx="5074" cy="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Rectangle 1043"/>
            <p:cNvSpPr>
              <a:spLocks noChangeArrowheads="1"/>
            </p:cNvSpPr>
            <p:nvPr/>
          </p:nvSpPr>
          <p:spPr bwMode="auto">
            <a:xfrm>
              <a:off x="2736" y="1200"/>
              <a:ext cx="2208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5" name="Rectangle 1044"/>
            <p:cNvSpPr>
              <a:spLocks noChangeArrowheads="1"/>
            </p:cNvSpPr>
            <p:nvPr/>
          </p:nvSpPr>
          <p:spPr bwMode="auto">
            <a:xfrm>
              <a:off x="2112" y="1200"/>
              <a:ext cx="480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>
                  <a:latin typeface="Arial" pitchFamily="34" charset="0"/>
                </a:rPr>
                <a:t>Bulbe olfactif</a:t>
              </a:r>
              <a:endParaRPr lang="fr-FR"/>
            </a:p>
          </p:txBody>
        </p:sp>
        <p:sp>
          <p:nvSpPr>
            <p:cNvPr id="32776" name="Rectangle 1045"/>
            <p:cNvSpPr>
              <a:spLocks noChangeArrowheads="1"/>
            </p:cNvSpPr>
            <p:nvPr/>
          </p:nvSpPr>
          <p:spPr bwMode="auto">
            <a:xfrm>
              <a:off x="720" y="1920"/>
              <a:ext cx="576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>
                  <a:latin typeface="Arial" pitchFamily="34" charset="0"/>
                </a:rPr>
                <a:t>Neurones olfactifs</a:t>
              </a:r>
              <a:endParaRPr lang="fr-FR"/>
            </a:p>
          </p:txBody>
        </p:sp>
        <p:sp>
          <p:nvSpPr>
            <p:cNvPr id="32777" name="Rectangle 1046"/>
            <p:cNvSpPr>
              <a:spLocks noChangeArrowheads="1"/>
            </p:cNvSpPr>
            <p:nvPr/>
          </p:nvSpPr>
          <p:spPr bwMode="auto">
            <a:xfrm>
              <a:off x="2640" y="1296"/>
              <a:ext cx="1104" cy="33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fr-FR">
                  <a:latin typeface="Arial" pitchFamily="34" charset="0"/>
                </a:rPr>
                <a:t>Nerf olfactif</a:t>
              </a:r>
              <a:endParaRPr lang="fr-FR"/>
            </a:p>
          </p:txBody>
        </p:sp>
        <p:sp>
          <p:nvSpPr>
            <p:cNvPr id="32778" name="Rectangle 1047"/>
            <p:cNvSpPr>
              <a:spLocks noChangeArrowheads="1"/>
            </p:cNvSpPr>
            <p:nvPr/>
          </p:nvSpPr>
          <p:spPr bwMode="auto">
            <a:xfrm>
              <a:off x="715" y="2416"/>
              <a:ext cx="480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sz="1600" dirty="0" err="1" smtClean="0">
                  <a:solidFill>
                    <a:srgbClr val="FF0000"/>
                  </a:solidFill>
                  <a:latin typeface="Arial" pitchFamily="34" charset="0"/>
                </a:rPr>
                <a:t>Nose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sp>
          <p:nvSpPr>
            <p:cNvPr id="32779" name="Rectangle 1048"/>
            <p:cNvSpPr>
              <a:spLocks noChangeArrowheads="1"/>
            </p:cNvSpPr>
            <p:nvPr/>
          </p:nvSpPr>
          <p:spPr bwMode="auto">
            <a:xfrm>
              <a:off x="768" y="2688"/>
              <a:ext cx="624" cy="24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>
                  <a:latin typeface="Arial" pitchFamily="34" charset="0"/>
                </a:rPr>
                <a:t>Lèvre supérieure</a:t>
              </a:r>
              <a:endParaRPr lang="fr-FR"/>
            </a:p>
          </p:txBody>
        </p:sp>
        <p:sp>
          <p:nvSpPr>
            <p:cNvPr id="32780" name="Rectangle 1049"/>
            <p:cNvSpPr>
              <a:spLocks noChangeArrowheads="1"/>
            </p:cNvSpPr>
            <p:nvPr/>
          </p:nvSpPr>
          <p:spPr bwMode="auto">
            <a:xfrm>
              <a:off x="2304" y="3168"/>
              <a:ext cx="480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>
                  <a:latin typeface="Arial" pitchFamily="34" charset="0"/>
                </a:rPr>
                <a:t>Palais dur</a:t>
              </a:r>
              <a:endParaRPr lang="fr-FR"/>
            </a:p>
          </p:txBody>
        </p:sp>
        <p:sp>
          <p:nvSpPr>
            <p:cNvPr id="32781" name="Rectangle 1050"/>
            <p:cNvSpPr>
              <a:spLocks noChangeArrowheads="1"/>
            </p:cNvSpPr>
            <p:nvPr/>
          </p:nvSpPr>
          <p:spPr bwMode="auto">
            <a:xfrm>
              <a:off x="1728" y="3168"/>
              <a:ext cx="480" cy="28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>
                  <a:latin typeface="Arial" pitchFamily="34" charset="0"/>
                </a:rPr>
                <a:t>Chambre</a:t>
              </a:r>
            </a:p>
            <a:p>
              <a:r>
                <a:rPr lang="fr-FR">
                  <a:latin typeface="Arial" pitchFamily="34" charset="0"/>
                </a:rPr>
                <a:t>nasale</a:t>
              </a:r>
              <a:endParaRPr lang="fr-FR"/>
            </a:p>
          </p:txBody>
        </p:sp>
        <p:sp>
          <p:nvSpPr>
            <p:cNvPr id="32782" name="Rectangle 1051"/>
            <p:cNvSpPr>
              <a:spLocks noChangeArrowheads="1"/>
            </p:cNvSpPr>
            <p:nvPr/>
          </p:nvSpPr>
          <p:spPr bwMode="auto">
            <a:xfrm>
              <a:off x="5328" y="1344"/>
              <a:ext cx="720" cy="33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fr-FR">
                  <a:latin typeface="Arial" pitchFamily="34" charset="0"/>
                </a:rPr>
                <a:t>Nerf olfactif</a:t>
              </a:r>
              <a:endParaRPr lang="fr-FR"/>
            </a:p>
          </p:txBody>
        </p:sp>
        <p:sp>
          <p:nvSpPr>
            <p:cNvPr id="32783" name="Rectangle 1052"/>
            <p:cNvSpPr>
              <a:spLocks noChangeArrowheads="1"/>
            </p:cNvSpPr>
            <p:nvPr/>
          </p:nvSpPr>
          <p:spPr bwMode="auto">
            <a:xfrm>
              <a:off x="5280" y="2208"/>
              <a:ext cx="864" cy="38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>
                  <a:latin typeface="Arial" pitchFamily="34" charset="0"/>
                </a:rPr>
                <a:t>Neurones olfactifs</a:t>
              </a:r>
              <a:endParaRPr lang="fr-FR"/>
            </a:p>
          </p:txBody>
        </p:sp>
        <p:sp>
          <p:nvSpPr>
            <p:cNvPr id="32784" name="Rectangle 1053"/>
            <p:cNvSpPr>
              <a:spLocks noChangeArrowheads="1"/>
            </p:cNvSpPr>
            <p:nvPr/>
          </p:nvSpPr>
          <p:spPr bwMode="auto">
            <a:xfrm>
              <a:off x="5328" y="1728"/>
              <a:ext cx="720" cy="33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fr-FR">
                  <a:latin typeface="Arial" pitchFamily="34" charset="0"/>
                </a:rPr>
                <a:t>Axone</a:t>
              </a:r>
              <a:endParaRPr lang="fr-FR"/>
            </a:p>
          </p:txBody>
        </p:sp>
        <p:sp>
          <p:nvSpPr>
            <p:cNvPr id="32785" name="Rectangle 1054"/>
            <p:cNvSpPr>
              <a:spLocks noChangeArrowheads="1"/>
            </p:cNvSpPr>
            <p:nvPr/>
          </p:nvSpPr>
          <p:spPr bwMode="auto">
            <a:xfrm>
              <a:off x="5328" y="2928"/>
              <a:ext cx="384" cy="28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fr-FR">
                  <a:latin typeface="Arial" pitchFamily="34" charset="0"/>
                </a:rPr>
                <a:t>Cils</a:t>
              </a:r>
              <a:endParaRPr lang="fr-FR"/>
            </a:p>
          </p:txBody>
        </p:sp>
        <p:sp>
          <p:nvSpPr>
            <p:cNvPr id="32786" name="Rectangle 1055"/>
            <p:cNvSpPr>
              <a:spLocks noChangeArrowheads="1"/>
            </p:cNvSpPr>
            <p:nvPr/>
          </p:nvSpPr>
          <p:spPr bwMode="auto">
            <a:xfrm>
              <a:off x="3456" y="2256"/>
              <a:ext cx="480" cy="33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>
                  <a:latin typeface="Arial" pitchFamily="34" charset="0"/>
                </a:rPr>
                <a:t>Epithélium</a:t>
              </a:r>
            </a:p>
            <a:p>
              <a:r>
                <a:rPr lang="fr-FR">
                  <a:latin typeface="Arial" pitchFamily="34" charset="0"/>
                </a:rPr>
                <a:t>olfactif</a:t>
              </a:r>
              <a:endParaRPr lang="fr-FR"/>
            </a:p>
          </p:txBody>
        </p:sp>
        <p:sp>
          <p:nvSpPr>
            <p:cNvPr id="32787" name="Rectangle 1056"/>
            <p:cNvSpPr>
              <a:spLocks noChangeArrowheads="1"/>
            </p:cNvSpPr>
            <p:nvPr/>
          </p:nvSpPr>
          <p:spPr bwMode="auto">
            <a:xfrm>
              <a:off x="3360" y="2976"/>
              <a:ext cx="576" cy="33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>
                  <a:latin typeface="Arial" pitchFamily="34" charset="0"/>
                </a:rPr>
                <a:t>Mucus</a:t>
              </a:r>
              <a:endParaRPr lang="fr-FR"/>
            </a:p>
          </p:txBody>
        </p:sp>
      </p:grpSp>
      <p:sp>
        <p:nvSpPr>
          <p:cNvPr id="171042" name="Text Box 1058"/>
          <p:cNvSpPr txBox="1">
            <a:spLocks noChangeArrowheads="1"/>
          </p:cNvSpPr>
          <p:nvPr/>
        </p:nvSpPr>
        <p:spPr bwMode="auto">
          <a:xfrm>
            <a:off x="2024063" y="6370638"/>
            <a:ext cx="2590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>
                <a:latin typeface="Arial" pitchFamily="34" charset="0"/>
              </a:rPr>
              <a:t>D’après </a:t>
            </a:r>
            <a:r>
              <a:rPr lang="fr-FR" sz="1600" dirty="0" err="1">
                <a:latin typeface="Arial" pitchFamily="34" charset="0"/>
              </a:rPr>
              <a:t>Oberdörster</a:t>
            </a:r>
            <a:r>
              <a:rPr lang="fr-FR" sz="1600" dirty="0">
                <a:latin typeface="Arial" pitchFamily="34" charset="0"/>
              </a:rPr>
              <a:t>, 1994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990278" y="527568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 few reports indicate uptake of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nanoparticles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 the brain via the olfactory epithelium.</a:t>
            </a:r>
            <a:endParaRPr lang="fr-FR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Dermal</a:t>
            </a:r>
            <a:r>
              <a:rPr lang="fr-FR" dirty="0" smtClean="0"/>
              <a:t> route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90" y="1315244"/>
            <a:ext cx="10009112" cy="3384376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Numerous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 of </a:t>
            </a:r>
            <a:r>
              <a:rPr lang="fr-FR" dirty="0" err="1" smtClean="0"/>
              <a:t>nanoparticles</a:t>
            </a:r>
            <a:r>
              <a:rPr lang="fr-FR" dirty="0" smtClean="0"/>
              <a:t> </a:t>
            </a:r>
            <a:r>
              <a:rPr lang="fr-FR" dirty="0" err="1" smtClean="0"/>
              <a:t>penetration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the skin:</a:t>
            </a:r>
          </a:p>
          <a:p>
            <a:pPr>
              <a:buNone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TiO</a:t>
            </a:r>
            <a:r>
              <a:rPr lang="fr-FR" baseline="-25000" dirty="0" smtClean="0"/>
              <a:t>2</a:t>
            </a:r>
            <a:r>
              <a:rPr lang="fr-FR" dirty="0" smtClean="0"/>
              <a:t> – </a:t>
            </a:r>
            <a:r>
              <a:rPr lang="fr-FR" dirty="0" err="1" smtClean="0"/>
              <a:t>sunscreens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dirty="0" smtClean="0">
                <a:solidFill>
                  <a:schemeClr val="tx1"/>
                </a:solidFill>
              </a:rPr>
              <a:t>No </a:t>
            </a:r>
            <a:r>
              <a:rPr lang="fr-FR" dirty="0" err="1" smtClean="0">
                <a:solidFill>
                  <a:schemeClr val="tx1"/>
                </a:solidFill>
              </a:rPr>
              <a:t>clear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penetration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beyond</a:t>
            </a:r>
            <a:r>
              <a:rPr lang="fr-FR" dirty="0" smtClean="0">
                <a:solidFill>
                  <a:schemeClr val="tx1"/>
                </a:solidFill>
              </a:rPr>
              <a:t> stratum </a:t>
            </a:r>
            <a:r>
              <a:rPr lang="fr-FR" dirty="0" err="1" smtClean="0">
                <a:solidFill>
                  <a:schemeClr val="tx1"/>
                </a:solidFill>
              </a:rPr>
              <a:t>corneum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err="1" smtClean="0">
                <a:solidFill>
                  <a:srgbClr val="7030A0"/>
                </a:solidFill>
              </a:rPr>
              <a:t>Beryllium</a:t>
            </a:r>
            <a:r>
              <a:rPr lang="fr-FR" dirty="0" smtClean="0">
                <a:solidFill>
                  <a:srgbClr val="7030A0"/>
                </a:solidFill>
              </a:rPr>
              <a:t> (500 nm - 1 µm)</a:t>
            </a:r>
          </a:p>
          <a:p>
            <a:pPr lvl="1">
              <a:buNone/>
            </a:pPr>
            <a:r>
              <a:rPr lang="fr-FR" sz="2000" dirty="0" err="1" smtClean="0"/>
              <a:t>With</a:t>
            </a:r>
            <a:r>
              <a:rPr lang="fr-FR" sz="2000" dirty="0" smtClean="0"/>
              <a:t> skin agitation: </a:t>
            </a:r>
            <a:r>
              <a:rPr lang="fr-FR" sz="2000" dirty="0" err="1" smtClean="0"/>
              <a:t>penetration</a:t>
            </a:r>
            <a:r>
              <a:rPr lang="fr-FR" sz="2000" dirty="0" smtClean="0"/>
              <a:t> to the </a:t>
            </a:r>
            <a:r>
              <a:rPr lang="fr-FR" sz="2000" dirty="0" err="1" smtClean="0"/>
              <a:t>dermis</a:t>
            </a:r>
            <a:r>
              <a:rPr lang="fr-FR" sz="2000" dirty="0" smtClean="0"/>
              <a:t> (</a:t>
            </a:r>
            <a:r>
              <a:rPr lang="fr-FR" sz="2000" dirty="0" err="1" smtClean="0"/>
              <a:t>pig</a:t>
            </a:r>
            <a:r>
              <a:rPr lang="fr-FR" sz="2000" dirty="0" smtClean="0"/>
              <a:t>, in vitro) </a:t>
            </a:r>
          </a:p>
          <a:p>
            <a:r>
              <a:rPr lang="fr-FR" dirty="0" smtClean="0"/>
              <a:t>Quantum dots</a:t>
            </a:r>
          </a:p>
          <a:p>
            <a:pPr lvl="1">
              <a:buNone/>
            </a:pPr>
            <a:r>
              <a:rPr lang="fr-FR" sz="2000" dirty="0" smtClean="0"/>
              <a:t>Limited </a:t>
            </a:r>
            <a:r>
              <a:rPr lang="fr-FR" sz="2000" dirty="0" err="1" smtClean="0"/>
              <a:t>penetration</a:t>
            </a:r>
            <a:r>
              <a:rPr lang="fr-FR" sz="2000" dirty="0" smtClean="0"/>
              <a:t> to the </a:t>
            </a:r>
            <a:r>
              <a:rPr lang="fr-FR" sz="2000" dirty="0" err="1" smtClean="0"/>
              <a:t>dermis</a:t>
            </a:r>
            <a:r>
              <a:rPr lang="fr-FR" sz="2000" dirty="0" smtClean="0"/>
              <a:t> (</a:t>
            </a:r>
            <a:r>
              <a:rPr lang="fr-FR" sz="2000" dirty="0" err="1" smtClean="0"/>
              <a:t>pig</a:t>
            </a:r>
            <a:r>
              <a:rPr lang="fr-FR" sz="2000" dirty="0" smtClean="0"/>
              <a:t>, </a:t>
            </a:r>
            <a:r>
              <a:rPr lang="fr-FR" sz="2000" i="1" dirty="0" smtClean="0"/>
              <a:t>in vitro</a:t>
            </a:r>
            <a:r>
              <a:rPr lang="fr-FR" sz="2000" dirty="0" smtClean="0"/>
              <a:t>), </a:t>
            </a:r>
            <a:r>
              <a:rPr lang="fr-FR" sz="2000" dirty="0" err="1" smtClean="0"/>
              <a:t>depending</a:t>
            </a:r>
            <a:r>
              <a:rPr lang="fr-FR" sz="2000" dirty="0" smtClean="0"/>
              <a:t> on size/</a:t>
            </a:r>
            <a:r>
              <a:rPr lang="fr-FR" sz="2000" dirty="0" err="1" smtClean="0"/>
              <a:t>shape</a:t>
            </a:r>
            <a:r>
              <a:rPr lang="fr-FR" sz="2000" dirty="0" smtClean="0"/>
              <a:t>/charge</a:t>
            </a:r>
          </a:p>
          <a:p>
            <a:pPr lvl="1">
              <a:buNone/>
            </a:pPr>
            <a:endParaRPr lang="fr-FR" sz="2000" dirty="0" smtClean="0"/>
          </a:p>
          <a:p>
            <a:pPr>
              <a:buNone/>
            </a:pPr>
            <a:r>
              <a:rPr lang="fr-FR" dirty="0" smtClean="0"/>
              <a:t>		</a:t>
            </a:r>
          </a:p>
          <a:p>
            <a:pPr lvl="1">
              <a:buFont typeface="Wingdings" pitchFamily="2" charset="2"/>
              <a:buNone/>
            </a:pPr>
            <a:endParaRPr lang="fr-FR" dirty="0" smtClean="0"/>
          </a:p>
          <a:p>
            <a:pPr lvl="1">
              <a:buFont typeface="Wingdings" pitchFamily="2" charset="2"/>
              <a:buNone/>
            </a:pPr>
            <a:endParaRPr lang="fr-FR" dirty="0" smtClean="0"/>
          </a:p>
          <a:p>
            <a:pPr>
              <a:buFont typeface="Wingdings" pitchFamily="2" charset="2"/>
              <a:buNone/>
            </a:pPr>
            <a:r>
              <a:rPr lang="fr-FR" dirty="0" smtClean="0"/>
              <a:t>    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54276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10477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98190" y="4987652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90278" y="4858152"/>
            <a:ext cx="9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Little evidence that dermal applications of metal oxide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nanoparticles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used in sunscreens lead to systemic exposure. </a:t>
            </a:r>
          </a:p>
          <a:p>
            <a:pPr algn="l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However, usual testing is done with healthy, intact skin… 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if the skin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presents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lesions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>
          <a:xfrm>
            <a:off x="2214563" y="379413"/>
            <a:ext cx="8072437" cy="561975"/>
          </a:xfrm>
        </p:spPr>
        <p:txBody>
          <a:bodyPr/>
          <a:lstStyle/>
          <a:p>
            <a:r>
              <a:rPr lang="fr-FR" dirty="0" smtClean="0"/>
              <a:t>Absorption </a:t>
            </a:r>
            <a:r>
              <a:rPr lang="fr-FR" dirty="0" err="1" smtClean="0"/>
              <a:t>through</a:t>
            </a:r>
            <a:r>
              <a:rPr lang="fr-FR" dirty="0" smtClean="0"/>
              <a:t> the </a:t>
            </a:r>
            <a:r>
              <a:rPr lang="fr-FR" dirty="0" err="1" smtClean="0"/>
              <a:t>gut</a:t>
            </a:r>
            <a:endParaRPr lang="fr-FR" dirty="0" smtClean="0"/>
          </a:p>
        </p:txBody>
      </p:sp>
      <p:sp>
        <p:nvSpPr>
          <p:cNvPr id="177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86222" y="1675284"/>
            <a:ext cx="9753600" cy="3600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dirty="0" smtClean="0"/>
              <a:t>By </a:t>
            </a:r>
            <a:r>
              <a:rPr lang="fr-FR" dirty="0" err="1" smtClean="0"/>
              <a:t>definition</a:t>
            </a:r>
            <a:r>
              <a:rPr lang="fr-FR" dirty="0" smtClean="0"/>
              <a:t>, </a:t>
            </a:r>
            <a:r>
              <a:rPr lang="fr-FR" dirty="0" err="1" smtClean="0"/>
              <a:t>function</a:t>
            </a:r>
            <a:r>
              <a:rPr lang="fr-FR" dirty="0" smtClean="0"/>
              <a:t> of the </a:t>
            </a:r>
            <a:r>
              <a:rPr lang="fr-FR" dirty="0" err="1" smtClean="0"/>
              <a:t>gut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to </a:t>
            </a:r>
            <a:r>
              <a:rPr lang="fr-FR" dirty="0" err="1" smtClean="0"/>
              <a:t>absorb</a:t>
            </a:r>
            <a:r>
              <a:rPr lang="fr-FR" dirty="0" smtClean="0"/>
              <a:t> </a:t>
            </a:r>
            <a:r>
              <a:rPr lang="fr-FR" dirty="0" err="1" smtClean="0"/>
              <a:t>exogenous</a:t>
            </a:r>
            <a:r>
              <a:rPr lang="fr-FR" dirty="0" smtClean="0"/>
              <a:t> substances</a:t>
            </a:r>
          </a:p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</a:rPr>
              <a:t>Charge</a:t>
            </a:r>
            <a:r>
              <a:rPr lang="fr-FR" dirty="0" smtClean="0"/>
              <a:t> of </a:t>
            </a:r>
            <a:r>
              <a:rPr lang="fr-FR" dirty="0" err="1" smtClean="0"/>
              <a:t>particles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crucial (mucus </a:t>
            </a:r>
            <a:r>
              <a:rPr lang="fr-FR" dirty="0" err="1" smtClean="0"/>
              <a:t>negatively</a:t>
            </a:r>
            <a:r>
              <a:rPr lang="fr-FR" dirty="0" smtClean="0"/>
              <a:t> </a:t>
            </a:r>
            <a:r>
              <a:rPr lang="fr-FR" dirty="0" err="1" smtClean="0"/>
              <a:t>charged</a:t>
            </a:r>
            <a:r>
              <a:rPr lang="fr-FR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fr-FR" dirty="0" err="1" smtClean="0"/>
              <a:t>Penetration</a:t>
            </a:r>
            <a:r>
              <a:rPr lang="fr-FR" dirty="0" smtClean="0"/>
              <a:t> speed </a:t>
            </a:r>
            <a:r>
              <a:rPr lang="fr-FR" dirty="0" err="1" smtClean="0"/>
              <a:t>correlates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smtClean="0">
                <a:solidFill>
                  <a:srgbClr val="FF0000"/>
                </a:solidFill>
              </a:rPr>
              <a:t>size</a:t>
            </a:r>
            <a:r>
              <a:rPr lang="fr-FR" dirty="0" smtClean="0"/>
              <a:t> (14 nm/2 min, 415 nm/30 min, 1µm/0) </a:t>
            </a:r>
            <a:r>
              <a:rPr lang="fr-FR" sz="1800" dirty="0" smtClean="0"/>
              <a:t>(</a:t>
            </a:r>
            <a:r>
              <a:rPr lang="fr-FR" sz="1800" dirty="0" err="1" smtClean="0"/>
              <a:t>Szentkuti</a:t>
            </a:r>
            <a:r>
              <a:rPr lang="fr-FR" sz="1800" dirty="0" smtClean="0"/>
              <a:t>, 1997)</a:t>
            </a:r>
            <a:endParaRPr lang="fr-FR" dirty="0" smtClean="0"/>
          </a:p>
          <a:p>
            <a:pPr>
              <a:spcBef>
                <a:spcPct val="50000"/>
              </a:spcBef>
            </a:pPr>
            <a:r>
              <a:rPr lang="fr-FR" dirty="0" smtClean="0"/>
              <a:t>Passage possible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lymphatic</a:t>
            </a:r>
            <a:r>
              <a:rPr lang="fr-FR" dirty="0" smtClean="0"/>
              <a:t> </a:t>
            </a:r>
            <a:r>
              <a:rPr lang="fr-FR" dirty="0" err="1" smtClean="0"/>
              <a:t>vessels</a:t>
            </a:r>
            <a:r>
              <a:rPr lang="fr-FR" dirty="0" smtClean="0"/>
              <a:t> and </a:t>
            </a:r>
            <a:r>
              <a:rPr lang="fr-FR" dirty="0" err="1" smtClean="0"/>
              <a:t>capillaries</a:t>
            </a:r>
            <a:r>
              <a:rPr lang="fr-FR" dirty="0" smtClean="0"/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fr-FR" dirty="0" smtClean="0"/>
              <a:t>	(</a:t>
            </a:r>
            <a:r>
              <a:rPr lang="fr-FR" dirty="0" err="1" smtClean="0"/>
              <a:t>eg</a:t>
            </a:r>
            <a:r>
              <a:rPr lang="fr-FR" dirty="0" smtClean="0"/>
              <a:t>: </a:t>
            </a:r>
            <a:r>
              <a:rPr lang="fr-FR" dirty="0" err="1" smtClean="0"/>
              <a:t>polystyrene</a:t>
            </a:r>
            <a:r>
              <a:rPr lang="fr-FR" dirty="0" smtClean="0"/>
              <a:t> : 50 nm 34%, 100 nm 26%) </a:t>
            </a:r>
            <a:r>
              <a:rPr lang="fr-FR" sz="1800" dirty="0" smtClean="0"/>
              <a:t>(</a:t>
            </a:r>
            <a:r>
              <a:rPr lang="fr-FR" sz="1800" dirty="0" err="1" smtClean="0"/>
              <a:t>Jani</a:t>
            </a:r>
            <a:r>
              <a:rPr lang="fr-FR" sz="1800" dirty="0" smtClean="0"/>
              <a:t>, 1990)</a:t>
            </a:r>
            <a:endParaRPr lang="fr-FR" dirty="0" smtClean="0"/>
          </a:p>
          <a:p>
            <a:pPr>
              <a:spcBef>
                <a:spcPct val="50000"/>
              </a:spcBef>
            </a:pPr>
            <a:r>
              <a:rPr lang="fr-FR" dirty="0" err="1" smtClean="0"/>
              <a:t>Systemic</a:t>
            </a:r>
            <a:r>
              <a:rPr lang="fr-FR" dirty="0" smtClean="0"/>
              <a:t> absorption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sz="1800" dirty="0" smtClean="0"/>
              <a:t>(</a:t>
            </a:r>
            <a:r>
              <a:rPr lang="fr-FR" sz="1800" dirty="0" err="1" smtClean="0"/>
              <a:t>Jani</a:t>
            </a:r>
            <a:r>
              <a:rPr lang="fr-FR" sz="1800" dirty="0" smtClean="0"/>
              <a:t>, 1990)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0318" y="534769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Uptake of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nanoparticles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 the gastrointestinal tract after oral uptake exists. </a:t>
            </a:r>
          </a:p>
          <a:p>
            <a:pPr algn="l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Sometimes intentionally made in the design of food and pharmacological components.</a:t>
            </a:r>
            <a:endParaRPr lang="fr-FR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58230" y="5491708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230" y="3331468"/>
            <a:ext cx="9577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dirty="0" smtClean="0">
                <a:solidFill>
                  <a:srgbClr val="7030A0"/>
                </a:solidFill>
              </a:rPr>
              <a:t>3) </a:t>
            </a:r>
            <a:r>
              <a:rPr lang="fr-FR" sz="3600" dirty="0" err="1" smtClean="0">
                <a:solidFill>
                  <a:srgbClr val="7030A0"/>
                </a:solidFill>
              </a:rPr>
              <a:t>Effects</a:t>
            </a:r>
            <a:r>
              <a:rPr lang="fr-FR" sz="3600" dirty="0" smtClean="0">
                <a:solidFill>
                  <a:srgbClr val="7030A0"/>
                </a:solidFill>
              </a:rPr>
              <a:t> on </a:t>
            </a:r>
            <a:r>
              <a:rPr lang="fr-FR" sz="3600" dirty="0" err="1" smtClean="0">
                <a:solidFill>
                  <a:srgbClr val="7030A0"/>
                </a:solidFill>
              </a:rPr>
              <a:t>human</a:t>
            </a:r>
            <a:r>
              <a:rPr lang="fr-FR" sz="3600" dirty="0" smtClean="0">
                <a:solidFill>
                  <a:srgbClr val="7030A0"/>
                </a:solidFill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</a:rPr>
              <a:t>health</a:t>
            </a:r>
            <a:endParaRPr lang="fr-FR" sz="3600" dirty="0" smtClean="0">
              <a:solidFill>
                <a:srgbClr val="7030A0"/>
              </a:solidFill>
            </a:endParaRPr>
          </a:p>
          <a:p>
            <a:pPr lvl="0"/>
            <a:endParaRPr lang="fr-FR" sz="3600" dirty="0" smtClean="0">
              <a:solidFill>
                <a:srgbClr val="2D2D8A"/>
              </a:solidFill>
            </a:endParaRPr>
          </a:p>
          <a:p>
            <a:pPr algn="l"/>
            <a:r>
              <a:rPr lang="fr-F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3.2. </a:t>
            </a:r>
            <a:r>
              <a:rPr lang="fr-FR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Biological</a:t>
            </a:r>
            <a:r>
              <a:rPr lang="fr-FR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fr-FR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(cellular stress, inflammation, </a:t>
            </a:r>
            <a:r>
              <a:rPr lang="fr-FR" sz="3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tumours</a:t>
            </a:r>
            <a:r>
              <a:rPr lang="fr-FR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…)</a:t>
            </a:r>
          </a:p>
          <a:p>
            <a:pPr lvl="0"/>
            <a:r>
              <a:rPr lang="fr-FR" sz="3600" dirty="0" smtClean="0">
                <a:solidFill>
                  <a:srgbClr val="2D2D8A"/>
                </a:solidFill>
              </a:rPr>
              <a:t> </a:t>
            </a:r>
            <a:endParaRPr lang="fr-FR" sz="3600" dirty="0">
              <a:solidFill>
                <a:srgbClr val="2D2D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Toxicity</a:t>
            </a:r>
            <a:r>
              <a:rPr lang="fr-FR" b="1" dirty="0" smtClean="0"/>
              <a:t> and </a:t>
            </a:r>
            <a:r>
              <a:rPr lang="fr-FR" b="1" dirty="0" err="1" smtClean="0"/>
              <a:t>potential</a:t>
            </a:r>
            <a:r>
              <a:rPr lang="fr-FR" b="1" dirty="0" smtClean="0"/>
              <a:t> </a:t>
            </a:r>
            <a:r>
              <a:rPr lang="fr-FR" b="1" dirty="0" err="1" smtClean="0"/>
              <a:t>mechanisms</a:t>
            </a:r>
            <a:endParaRPr lang="fr-FR" b="1" dirty="0" smtClean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10325100" cy="4724400"/>
          </a:xfrm>
        </p:spPr>
        <p:txBody>
          <a:bodyPr/>
          <a:lstStyle/>
          <a:p>
            <a:r>
              <a:rPr lang="fr-FR" dirty="0" err="1" smtClean="0"/>
              <a:t>Toxicity</a:t>
            </a:r>
            <a:r>
              <a:rPr lang="fr-FR" dirty="0" smtClean="0"/>
              <a:t> </a:t>
            </a:r>
            <a:r>
              <a:rPr lang="fr-FR" dirty="0" err="1" smtClean="0"/>
              <a:t>evaluation</a:t>
            </a:r>
            <a:r>
              <a:rPr lang="fr-FR" dirty="0" smtClean="0"/>
              <a:t>: </a:t>
            </a:r>
            <a:r>
              <a:rPr lang="fr-FR" dirty="0" err="1" smtClean="0"/>
              <a:t>human</a:t>
            </a:r>
            <a:r>
              <a:rPr lang="fr-FR" dirty="0" smtClean="0"/>
              <a:t> (</a:t>
            </a:r>
            <a:r>
              <a:rPr lang="fr-FR" dirty="0" err="1" smtClean="0"/>
              <a:t>epidemiology</a:t>
            </a:r>
            <a:r>
              <a:rPr lang="fr-FR" dirty="0" smtClean="0"/>
              <a:t>); animal </a:t>
            </a:r>
            <a:r>
              <a:rPr lang="fr-FR" dirty="0" err="1" smtClean="0"/>
              <a:t>models</a:t>
            </a:r>
            <a:r>
              <a:rPr lang="fr-FR" dirty="0" smtClean="0"/>
              <a:t> (in vivo); cellular </a:t>
            </a:r>
            <a:r>
              <a:rPr lang="fr-FR" dirty="0" err="1" smtClean="0"/>
              <a:t>models</a:t>
            </a:r>
            <a:r>
              <a:rPr lang="fr-FR" dirty="0" smtClean="0"/>
              <a:t> (in vitro); computer </a:t>
            </a:r>
            <a:r>
              <a:rPr lang="fr-FR" dirty="0" err="1" smtClean="0"/>
              <a:t>modelization</a:t>
            </a:r>
            <a:r>
              <a:rPr lang="fr-FR" dirty="0" smtClean="0"/>
              <a:t> (in </a:t>
            </a:r>
            <a:r>
              <a:rPr lang="fr-FR" dirty="0" err="1" smtClean="0"/>
              <a:t>silico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dirty="0" err="1" smtClean="0">
                <a:solidFill>
                  <a:schemeClr val="tx1"/>
                </a:solidFill>
              </a:rPr>
              <a:t>Epidemiology</a:t>
            </a:r>
            <a:r>
              <a:rPr lang="fr-FR" dirty="0" smtClean="0">
                <a:solidFill>
                  <a:schemeClr val="tx1"/>
                </a:solidFill>
              </a:rPr>
              <a:t>:  </a:t>
            </a:r>
            <a:r>
              <a:rPr lang="fr-FR" dirty="0" err="1" smtClean="0">
                <a:solidFill>
                  <a:schemeClr val="tx1"/>
                </a:solidFill>
              </a:rPr>
              <a:t>downstream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tx1"/>
                </a:solidFill>
              </a:rPr>
              <a:t>In vivo: </a:t>
            </a:r>
            <a:r>
              <a:rPr lang="fr-FR" dirty="0" err="1" smtClean="0">
                <a:solidFill>
                  <a:schemeClr val="tx1"/>
                </a:solidFill>
              </a:rPr>
              <a:t>still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most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accurate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results</a:t>
            </a:r>
            <a:r>
              <a:rPr lang="fr-FR" dirty="0" smtClean="0">
                <a:solidFill>
                  <a:schemeClr val="tx1"/>
                </a:solidFill>
              </a:rPr>
              <a:t>, but </a:t>
            </a:r>
            <a:r>
              <a:rPr lang="fr-FR" dirty="0" err="1" smtClean="0">
                <a:solidFill>
                  <a:schemeClr val="tx1"/>
                </a:solidFill>
              </a:rPr>
              <a:t>death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assessment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the </a:t>
            </a:r>
            <a:r>
              <a:rPr lang="fr-FR" dirty="0" err="1" smtClean="0">
                <a:solidFill>
                  <a:schemeClr val="tx1"/>
                </a:solidFill>
              </a:rPr>
              <a:t>key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parameter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fr-FR" dirty="0" smtClean="0">
                <a:solidFill>
                  <a:schemeClr val="tx1"/>
                </a:solidFill>
              </a:rPr>
              <a:t>In vitro: </a:t>
            </a:r>
            <a:r>
              <a:rPr lang="fr-FR" dirty="0" err="1" smtClean="0">
                <a:solidFill>
                  <a:schemeClr val="tx1"/>
                </a:solidFill>
              </a:rPr>
              <a:t>assessment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cytotoxicity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 err="1" smtClean="0">
                <a:solidFill>
                  <a:schemeClr val="tx1"/>
                </a:solidFill>
              </a:rPr>
              <a:t>cell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death</a:t>
            </a:r>
            <a:r>
              <a:rPr lang="fr-FR" dirty="0" smtClean="0">
                <a:solidFill>
                  <a:schemeClr val="tx1"/>
                </a:solidFill>
              </a:rPr>
              <a:t>)… </a:t>
            </a:r>
            <a:r>
              <a:rPr lang="fr-FR" dirty="0" err="1" smtClean="0">
                <a:solidFill>
                  <a:schemeClr val="tx1"/>
                </a:solidFill>
              </a:rPr>
              <a:t>predictivity</a:t>
            </a:r>
            <a:r>
              <a:rPr lang="fr-FR" dirty="0" smtClean="0">
                <a:solidFill>
                  <a:schemeClr val="tx1"/>
                </a:solidFill>
              </a:rPr>
              <a:t>?</a:t>
            </a:r>
          </a:p>
          <a:p>
            <a:pPr>
              <a:buNone/>
            </a:pPr>
            <a:r>
              <a:rPr lang="fr-FR" dirty="0" smtClean="0">
                <a:solidFill>
                  <a:schemeClr val="tx1"/>
                </a:solidFill>
              </a:rPr>
              <a:t>In </a:t>
            </a:r>
            <a:r>
              <a:rPr lang="fr-FR" dirty="0" err="1" smtClean="0">
                <a:solidFill>
                  <a:schemeClr val="tx1"/>
                </a:solidFill>
              </a:rPr>
              <a:t>silico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dirty="0" err="1" smtClean="0">
                <a:solidFill>
                  <a:schemeClr val="tx1"/>
                </a:solidFill>
              </a:rPr>
              <a:t>still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requires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other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approaches</a:t>
            </a:r>
            <a:r>
              <a:rPr lang="fr-FR" dirty="0" smtClean="0">
                <a:solidFill>
                  <a:schemeClr val="tx1"/>
                </a:solidFill>
              </a:rPr>
              <a:t> in </a:t>
            </a:r>
            <a:r>
              <a:rPr lang="fr-FR" dirty="0" err="1" smtClean="0">
                <a:solidFill>
                  <a:schemeClr val="tx1"/>
                </a:solidFill>
              </a:rPr>
              <a:t>combination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general</a:t>
            </a:r>
            <a:r>
              <a:rPr lang="fr-FR" dirty="0" smtClean="0"/>
              <a:t>,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r>
              <a:rPr lang="fr-FR" dirty="0" smtClean="0"/>
              <a:t> are </a:t>
            </a:r>
            <a:r>
              <a:rPr lang="fr-FR" dirty="0" err="1" smtClean="0"/>
              <a:t>involved</a:t>
            </a:r>
            <a:r>
              <a:rPr lang="fr-FR" dirty="0" smtClean="0"/>
              <a:t> in the </a:t>
            </a:r>
            <a:r>
              <a:rPr lang="fr-FR" dirty="0" err="1" smtClean="0"/>
              <a:t>toxicity</a:t>
            </a:r>
            <a:r>
              <a:rPr lang="fr-FR" dirty="0" smtClean="0"/>
              <a:t> of </a:t>
            </a:r>
            <a:r>
              <a:rPr lang="fr-FR" dirty="0" err="1" smtClean="0"/>
              <a:t>particles</a:t>
            </a:r>
            <a:r>
              <a:rPr lang="fr-FR" dirty="0" smtClean="0"/>
              <a:t>: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		</a:t>
            </a:r>
            <a:r>
              <a:rPr lang="fr-FR" dirty="0" err="1" smtClean="0"/>
              <a:t>Inflammatory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r>
              <a:rPr lang="fr-FR" dirty="0" smtClean="0"/>
              <a:t>     		Oxydative stress </a:t>
            </a:r>
          </a:p>
          <a:p>
            <a:pPr>
              <a:buNone/>
            </a:pPr>
            <a:r>
              <a:rPr lang="fr-FR" dirty="0" smtClean="0"/>
              <a:t>						(</a:t>
            </a:r>
            <a:r>
              <a:rPr lang="fr-FR" dirty="0" err="1" smtClean="0"/>
              <a:t>generation</a:t>
            </a:r>
            <a:r>
              <a:rPr lang="fr-FR" dirty="0" smtClean="0"/>
              <a:t> of </a:t>
            </a:r>
            <a:r>
              <a:rPr lang="fr-FR" dirty="0" err="1" smtClean="0"/>
              <a:t>oxygen</a:t>
            </a:r>
            <a:r>
              <a:rPr lang="fr-FR" dirty="0" smtClean="0"/>
              <a:t> </a:t>
            </a:r>
            <a:r>
              <a:rPr lang="fr-FR" dirty="0" err="1" smtClean="0"/>
              <a:t>radicals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sz="1800" dirty="0" smtClean="0"/>
              <a:t>				</a:t>
            </a:r>
            <a:endParaRPr lang="fr-FR" sz="1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fr-FR" dirty="0" smtClean="0"/>
              <a:t>	</a:t>
            </a:r>
          </a:p>
          <a:p>
            <a:pPr>
              <a:buNone/>
            </a:pPr>
            <a:r>
              <a:rPr lang="fr-FR" dirty="0" smtClean="0"/>
              <a:t>							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90278" y="4987652"/>
            <a:ext cx="3456384" cy="7200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50718" y="4915644"/>
            <a:ext cx="4104456" cy="11521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6" name="Flèche droite 5"/>
          <p:cNvSpPr/>
          <p:nvPr/>
        </p:nvSpPr>
        <p:spPr bwMode="auto">
          <a:xfrm>
            <a:off x="558230" y="6499820"/>
            <a:ext cx="1296144" cy="2880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0398" y="6427812"/>
            <a:ext cx="454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Pulmonary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diseases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tumours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fr-FR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Inhalation </a:t>
            </a:r>
            <a:r>
              <a:rPr lang="fr-FR" dirty="0" err="1" smtClean="0"/>
              <a:t>toxicity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most manufactured </a:t>
            </a:r>
            <a:r>
              <a:rPr lang="en-US" dirty="0" err="1" smtClean="0"/>
              <a:t>nanoparticles</a:t>
            </a:r>
            <a:r>
              <a:rPr lang="en-US" dirty="0" smtClean="0"/>
              <a:t>, no toxicity data is available.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Available toxicity data is generated with a small set of </a:t>
            </a:r>
            <a:r>
              <a:rPr lang="en-US" dirty="0" err="1" smtClean="0"/>
              <a:t>nanoparticles</a:t>
            </a:r>
            <a:r>
              <a:rPr lang="en-US" dirty="0" smtClean="0"/>
              <a:t>, known for years, high production level:</a:t>
            </a:r>
          </a:p>
          <a:p>
            <a:pPr lvl="1"/>
            <a:r>
              <a:rPr lang="fr-FR" dirty="0" err="1" smtClean="0"/>
              <a:t>carbon</a:t>
            </a:r>
            <a:r>
              <a:rPr lang="fr-FR" dirty="0" smtClean="0"/>
              <a:t> black (CB), </a:t>
            </a:r>
          </a:p>
          <a:p>
            <a:pPr lvl="1"/>
            <a:r>
              <a:rPr lang="fr-FR" dirty="0" err="1" smtClean="0"/>
              <a:t>titanium</a:t>
            </a:r>
            <a:r>
              <a:rPr lang="fr-FR" dirty="0" smtClean="0"/>
              <a:t> </a:t>
            </a:r>
            <a:r>
              <a:rPr lang="fr-FR" dirty="0" err="1" smtClean="0"/>
              <a:t>dioxide</a:t>
            </a:r>
            <a:r>
              <a:rPr lang="fr-FR" dirty="0" smtClean="0"/>
              <a:t> (TiO2),</a:t>
            </a:r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iron</a:t>
            </a:r>
            <a:r>
              <a:rPr lang="fr-FR" dirty="0" smtClean="0"/>
              <a:t> </a:t>
            </a:r>
            <a:r>
              <a:rPr lang="fr-FR" dirty="0" err="1" smtClean="0"/>
              <a:t>oxides</a:t>
            </a:r>
            <a:r>
              <a:rPr lang="fr-FR" dirty="0" smtClean="0"/>
              <a:t>,</a:t>
            </a:r>
          </a:p>
          <a:p>
            <a:pPr lvl="1"/>
            <a:r>
              <a:rPr lang="en-US" dirty="0" smtClean="0"/>
              <a:t>amorphous silica.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Observations: upon prolonged exposure (inhalation) in rats, inflammation and lung </a:t>
            </a:r>
            <a:r>
              <a:rPr lang="fr-FR" dirty="0" err="1" smtClean="0"/>
              <a:t>tumours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occur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46262" y="3763516"/>
            <a:ext cx="84994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arenR"/>
            </a:pPr>
            <a:r>
              <a:rPr lang="fr-FR" sz="3600" dirty="0" err="1" smtClean="0">
                <a:solidFill>
                  <a:srgbClr val="7030A0"/>
                </a:solidFill>
              </a:rPr>
              <a:t>What</a:t>
            </a:r>
            <a:r>
              <a:rPr lang="fr-FR" sz="3600" dirty="0" smtClean="0">
                <a:solidFill>
                  <a:srgbClr val="7030A0"/>
                </a:solidFill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</a:rPr>
              <a:t>is</a:t>
            </a:r>
            <a:r>
              <a:rPr lang="fr-FR" sz="3600" dirty="0" smtClean="0">
                <a:solidFill>
                  <a:srgbClr val="7030A0"/>
                </a:solidFill>
              </a:rPr>
              <a:t> INERIS?</a:t>
            </a:r>
          </a:p>
          <a:p>
            <a:pPr marL="742950" indent="-742950"/>
            <a:r>
              <a:rPr lang="fr-FR" sz="3600" dirty="0" smtClean="0">
                <a:solidFill>
                  <a:srgbClr val="000099"/>
                </a:solidFill>
              </a:rPr>
              <a:t>National Institute </a:t>
            </a:r>
          </a:p>
          <a:p>
            <a:pPr marL="742950" indent="-742950"/>
            <a:r>
              <a:rPr lang="fr-FR" sz="3600" dirty="0" smtClean="0">
                <a:solidFill>
                  <a:srgbClr val="000099"/>
                </a:solidFill>
              </a:rPr>
              <a:t>for </a:t>
            </a:r>
            <a:r>
              <a:rPr lang="fr-FR" sz="3600" dirty="0" err="1" smtClean="0">
                <a:solidFill>
                  <a:srgbClr val="000099"/>
                </a:solidFill>
              </a:rPr>
              <a:t>industrial</a:t>
            </a:r>
            <a:r>
              <a:rPr lang="fr-FR" sz="3600" dirty="0" smtClean="0">
                <a:solidFill>
                  <a:srgbClr val="000099"/>
                </a:solidFill>
              </a:rPr>
              <a:t> </a:t>
            </a:r>
            <a:r>
              <a:rPr lang="fr-FR" sz="3600" dirty="0" err="1" smtClean="0">
                <a:solidFill>
                  <a:srgbClr val="000099"/>
                </a:solidFill>
              </a:rPr>
              <a:t>Environment</a:t>
            </a:r>
            <a:r>
              <a:rPr lang="fr-FR" sz="3600" dirty="0" smtClean="0">
                <a:solidFill>
                  <a:srgbClr val="000099"/>
                </a:solidFill>
              </a:rPr>
              <a:t> and </a:t>
            </a:r>
            <a:r>
              <a:rPr lang="fr-FR" sz="3600" dirty="0" err="1" smtClean="0">
                <a:solidFill>
                  <a:srgbClr val="000099"/>
                </a:solidFill>
              </a:rPr>
              <a:t>RISks</a:t>
            </a:r>
            <a:r>
              <a:rPr lang="fr-FR" sz="3600" dirty="0" smtClean="0">
                <a:solidFill>
                  <a:srgbClr val="000099"/>
                </a:solidFill>
              </a:rPr>
              <a:t>.</a:t>
            </a:r>
            <a:endParaRPr lang="fr-FR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3" y="379412"/>
            <a:ext cx="8496795" cy="57579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FR" sz="2600" b="1" i="1" dirty="0" err="1" smtClean="0"/>
              <a:t>Example</a:t>
            </a:r>
            <a:r>
              <a:rPr lang="fr-FR" sz="2600" b="1" i="1" dirty="0" smtClean="0"/>
              <a:t>: </a:t>
            </a:r>
            <a:r>
              <a:rPr lang="fr-FR" sz="2600" b="1" dirty="0" err="1" smtClean="0"/>
              <a:t>effects</a:t>
            </a:r>
            <a:r>
              <a:rPr lang="fr-FR" sz="2600" b="1" dirty="0" smtClean="0"/>
              <a:t> of TiO2 </a:t>
            </a:r>
            <a:r>
              <a:rPr lang="fr-FR" sz="2600" b="1" dirty="0" err="1" smtClean="0"/>
              <a:t>nanoparticles</a:t>
            </a:r>
            <a:r>
              <a:rPr lang="fr-FR" sz="2600" b="1" dirty="0" smtClean="0"/>
              <a:t> on inflammation, </a:t>
            </a:r>
            <a:r>
              <a:rPr lang="fr-FR" sz="2600" b="1" dirty="0" err="1" smtClean="0"/>
              <a:t>after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respiratory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exposure</a:t>
            </a:r>
            <a:endParaRPr lang="fr-FR" sz="2600" b="1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10287000" cy="1600200"/>
          </a:xfrm>
        </p:spPr>
        <p:txBody>
          <a:bodyPr/>
          <a:lstStyle/>
          <a:p>
            <a:pPr>
              <a:lnSpc>
                <a:spcPct val="130000"/>
              </a:lnSpc>
              <a:buNone/>
            </a:pPr>
            <a:r>
              <a:rPr lang="fr-FR" dirty="0" smtClean="0"/>
              <a:t>	For a </a:t>
            </a:r>
            <a:r>
              <a:rPr lang="fr-FR" dirty="0" err="1" smtClean="0"/>
              <a:t>same</a:t>
            </a:r>
            <a:r>
              <a:rPr lang="fr-FR" dirty="0" smtClean="0"/>
              <a:t> mass, and </a:t>
            </a:r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dirty="0" err="1" smtClean="0"/>
              <a:t>chemical</a:t>
            </a:r>
            <a:r>
              <a:rPr lang="fr-FR" dirty="0" smtClean="0"/>
              <a:t> composition </a:t>
            </a:r>
            <a:r>
              <a:rPr lang="fr-FR" sz="1800" dirty="0" smtClean="0"/>
              <a:t>(TiO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, carbone black),</a:t>
            </a:r>
            <a:r>
              <a:rPr lang="fr-FR" dirty="0" smtClean="0"/>
              <a:t> </a:t>
            </a:r>
            <a:r>
              <a:rPr lang="fr-FR" dirty="0" err="1" smtClean="0"/>
              <a:t>nanoparticles</a:t>
            </a:r>
            <a:r>
              <a:rPr lang="fr-FR" dirty="0" smtClean="0"/>
              <a:t> (</a:t>
            </a:r>
            <a:r>
              <a:rPr lang="fr-FR" dirty="0" smtClean="0">
                <a:solidFill>
                  <a:schemeClr val="tx1"/>
                </a:solidFill>
              </a:rPr>
              <a:t>14-21 nm</a:t>
            </a:r>
            <a:r>
              <a:rPr lang="fr-FR" dirty="0" smtClean="0"/>
              <a:t>) are more </a:t>
            </a:r>
            <a:r>
              <a:rPr lang="fr-FR" dirty="0" err="1" smtClean="0"/>
              <a:t>toxic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bigger</a:t>
            </a:r>
            <a:r>
              <a:rPr lang="fr-FR" dirty="0" smtClean="0"/>
              <a:t> </a:t>
            </a:r>
            <a:r>
              <a:rPr lang="fr-FR" dirty="0" err="1" smtClean="0"/>
              <a:t>particles</a:t>
            </a:r>
            <a:r>
              <a:rPr lang="fr-FR" dirty="0" smtClean="0"/>
              <a:t> (</a:t>
            </a:r>
            <a:r>
              <a:rPr lang="fr-FR" dirty="0" smtClean="0">
                <a:solidFill>
                  <a:schemeClr val="tx1"/>
                </a:solidFill>
              </a:rPr>
              <a:t>250-320 nm</a:t>
            </a:r>
            <a:r>
              <a:rPr lang="fr-FR" dirty="0" smtClean="0"/>
              <a:t>)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nature </a:t>
            </a:r>
            <a:r>
              <a:rPr lang="fr-FR" sz="1800" dirty="0" smtClean="0"/>
              <a:t>(</a:t>
            </a:r>
            <a:r>
              <a:rPr lang="fr-FR" sz="1800" dirty="0" err="1" smtClean="0"/>
              <a:t>Ferin</a:t>
            </a:r>
            <a:r>
              <a:rPr lang="fr-FR" sz="1800" dirty="0" smtClean="0"/>
              <a:t>, 1992 ; </a:t>
            </a:r>
            <a:r>
              <a:rPr lang="fr-FR" sz="1800" dirty="0" err="1" smtClean="0"/>
              <a:t>Oberdorster</a:t>
            </a:r>
            <a:r>
              <a:rPr lang="fr-FR" sz="1800" dirty="0" smtClean="0"/>
              <a:t>, 1994 ; Li, 1999…)</a:t>
            </a:r>
            <a:endParaRPr lang="fr-FR" dirty="0" smtClean="0"/>
          </a:p>
          <a:p>
            <a:pPr lvl="1">
              <a:lnSpc>
                <a:spcPct val="130000"/>
              </a:lnSpc>
            </a:pPr>
            <a:endParaRPr lang="fr-FR" sz="1800" dirty="0" smtClean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2000" y="2467372"/>
            <a:ext cx="9445302" cy="4320480"/>
            <a:chOff x="480" y="1968"/>
            <a:chExt cx="5492" cy="2009"/>
          </a:xfrm>
        </p:grpSpPr>
        <p:grpSp>
          <p:nvGrpSpPr>
            <p:cNvPr id="38918" name="Group 14"/>
            <p:cNvGrpSpPr>
              <a:grpSpLocks/>
            </p:cNvGrpSpPr>
            <p:nvPr/>
          </p:nvGrpSpPr>
          <p:grpSpPr bwMode="auto">
            <a:xfrm>
              <a:off x="480" y="2016"/>
              <a:ext cx="2592" cy="1920"/>
              <a:chOff x="480" y="2016"/>
              <a:chExt cx="2592" cy="1920"/>
            </a:xfrm>
          </p:grpSpPr>
          <p:pic>
            <p:nvPicPr>
              <p:cNvPr id="38922" name="Picture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0" y="2016"/>
                <a:ext cx="2523" cy="1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23" name="Rectangle 11"/>
              <p:cNvSpPr>
                <a:spLocks noChangeArrowheads="1"/>
              </p:cNvSpPr>
              <p:nvPr/>
            </p:nvSpPr>
            <p:spPr bwMode="auto">
              <a:xfrm>
                <a:off x="2928" y="2160"/>
                <a:ext cx="144" cy="134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924" name="Rectangle 12"/>
              <p:cNvSpPr>
                <a:spLocks noChangeArrowheads="1"/>
              </p:cNvSpPr>
              <p:nvPr/>
            </p:nvSpPr>
            <p:spPr bwMode="auto">
              <a:xfrm>
                <a:off x="2592" y="3840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925" name="Rectangle 13"/>
              <p:cNvSpPr>
                <a:spLocks noChangeArrowheads="1"/>
              </p:cNvSpPr>
              <p:nvPr/>
            </p:nvSpPr>
            <p:spPr bwMode="auto">
              <a:xfrm>
                <a:off x="1120" y="3831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8919" name="Group 18"/>
            <p:cNvGrpSpPr>
              <a:grpSpLocks/>
            </p:cNvGrpSpPr>
            <p:nvPr/>
          </p:nvGrpSpPr>
          <p:grpSpPr bwMode="auto">
            <a:xfrm>
              <a:off x="3456" y="1968"/>
              <a:ext cx="2516" cy="2009"/>
              <a:chOff x="3456" y="1968"/>
              <a:chExt cx="2516" cy="2009"/>
            </a:xfrm>
          </p:grpSpPr>
          <p:pic>
            <p:nvPicPr>
              <p:cNvPr id="38920" name="Picture 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56" y="2064"/>
                <a:ext cx="2516" cy="19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8921" name="Rectangle 17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768" cy="19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6534894" y="6809338"/>
            <a:ext cx="313085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err="1" smtClean="0">
                <a:latin typeface="Arial" pitchFamily="34" charset="0"/>
              </a:rPr>
              <a:t>Adapted</a:t>
            </a:r>
            <a:r>
              <a:rPr lang="fr-FR" sz="1600" dirty="0" smtClean="0">
                <a:latin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</a:rPr>
              <a:t>from</a:t>
            </a:r>
            <a:r>
              <a:rPr lang="fr-FR" sz="1600" dirty="0" smtClean="0">
                <a:latin typeface="Arial" pitchFamily="34" charset="0"/>
              </a:rPr>
              <a:t> </a:t>
            </a:r>
            <a:r>
              <a:rPr lang="fr-FR" sz="1600" dirty="0" err="1">
                <a:latin typeface="Arial" pitchFamily="34" charset="0"/>
              </a:rPr>
              <a:t>Oberdörster</a:t>
            </a:r>
            <a:r>
              <a:rPr lang="fr-FR" sz="1600" dirty="0">
                <a:latin typeface="Arial" pitchFamily="34" charset="0"/>
              </a:rPr>
              <a:t>, 1994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-959945" y="4345588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smtClean="0"/>
              <a:t>Marker of inflammation</a:t>
            </a:r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3" y="379412"/>
            <a:ext cx="8262937" cy="719807"/>
          </a:xfrm>
        </p:spPr>
        <p:txBody>
          <a:bodyPr/>
          <a:lstStyle/>
          <a:p>
            <a:r>
              <a:rPr lang="fr-FR" sz="2600" b="1" i="1" dirty="0" err="1" smtClean="0"/>
              <a:t>Example</a:t>
            </a:r>
            <a:r>
              <a:rPr lang="fr-FR" sz="2600" b="1" i="1" dirty="0" smtClean="0"/>
              <a:t>: </a:t>
            </a:r>
            <a:r>
              <a:rPr lang="fr-FR" sz="2600" b="1" dirty="0" err="1" smtClean="0"/>
              <a:t>effects</a:t>
            </a:r>
            <a:r>
              <a:rPr lang="fr-FR" sz="2600" b="1" dirty="0" smtClean="0"/>
              <a:t> of TiO2 </a:t>
            </a:r>
            <a:r>
              <a:rPr lang="fr-FR" sz="2600" b="1" dirty="0" err="1" smtClean="0"/>
              <a:t>nanoparticles</a:t>
            </a:r>
            <a:r>
              <a:rPr lang="fr-FR" sz="2600" b="1" dirty="0" smtClean="0"/>
              <a:t> on inflammation, </a:t>
            </a:r>
            <a:r>
              <a:rPr lang="fr-FR" sz="2600" b="1" dirty="0" err="1" smtClean="0"/>
              <a:t>after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respiratory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exposure</a:t>
            </a:r>
            <a:endParaRPr lang="fr-FR" sz="2600" b="1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87252"/>
            <a:ext cx="10477500" cy="1104156"/>
          </a:xfrm>
        </p:spPr>
        <p:txBody>
          <a:bodyPr/>
          <a:lstStyle/>
          <a:p>
            <a:pPr>
              <a:lnSpc>
                <a:spcPct val="130000"/>
              </a:lnSpc>
              <a:buNone/>
            </a:pPr>
            <a:r>
              <a:rPr lang="fr-FR" dirty="0" smtClean="0"/>
              <a:t>If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are </a:t>
            </a:r>
            <a:r>
              <a:rPr lang="fr-FR" dirty="0" err="1" smtClean="0"/>
              <a:t>expressed</a:t>
            </a:r>
            <a:r>
              <a:rPr lang="fr-FR" dirty="0" smtClean="0"/>
              <a:t> in </a:t>
            </a:r>
            <a:r>
              <a:rPr lang="fr-FR" dirty="0" err="1" smtClean="0"/>
              <a:t>particle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surface area</a:t>
            </a:r>
            <a:r>
              <a:rPr lang="fr-FR" dirty="0" smtClean="0"/>
              <a:t>, dose-</a:t>
            </a:r>
            <a:r>
              <a:rPr lang="fr-FR" dirty="0" err="1" smtClean="0"/>
              <a:t>response</a:t>
            </a:r>
            <a:r>
              <a:rPr lang="fr-FR" dirty="0" smtClean="0"/>
              <a:t> </a:t>
            </a:r>
            <a:r>
              <a:rPr lang="fr-FR" dirty="0" err="1" smtClean="0"/>
              <a:t>curves</a:t>
            </a:r>
            <a:r>
              <a:rPr lang="fr-FR" dirty="0" smtClean="0"/>
              <a:t> are </a:t>
            </a:r>
            <a:r>
              <a:rPr lang="fr-FR" dirty="0" err="1" smtClean="0"/>
              <a:t>similar</a:t>
            </a:r>
            <a:r>
              <a:rPr lang="fr-FR" dirty="0" smtClean="0"/>
              <a:t>, </a:t>
            </a:r>
            <a:r>
              <a:rPr lang="fr-FR" dirty="0" err="1" smtClean="0"/>
              <a:t>suggesting</a:t>
            </a:r>
            <a:r>
              <a:rPr lang="fr-FR" dirty="0" smtClean="0"/>
              <a:t> surface area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in </a:t>
            </a:r>
            <a:r>
              <a:rPr lang="fr-FR" dirty="0" err="1" smtClean="0"/>
              <a:t>pulmonary</a:t>
            </a:r>
            <a:r>
              <a:rPr lang="fr-FR" dirty="0" smtClean="0"/>
              <a:t> inflammation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6222" y="2543026"/>
            <a:ext cx="9865096" cy="3884786"/>
            <a:chOff x="671" y="1968"/>
            <a:chExt cx="5491" cy="1855"/>
          </a:xfrm>
        </p:grpSpPr>
        <p:grpSp>
          <p:nvGrpSpPr>
            <p:cNvPr id="39942" name="Group 8"/>
            <p:cNvGrpSpPr>
              <a:grpSpLocks/>
            </p:cNvGrpSpPr>
            <p:nvPr/>
          </p:nvGrpSpPr>
          <p:grpSpPr bwMode="auto">
            <a:xfrm>
              <a:off x="671" y="1968"/>
              <a:ext cx="5491" cy="1855"/>
              <a:chOff x="671" y="1968"/>
              <a:chExt cx="5491" cy="1855"/>
            </a:xfrm>
          </p:grpSpPr>
          <p:pic>
            <p:nvPicPr>
              <p:cNvPr id="39944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71" y="1968"/>
                <a:ext cx="2636" cy="1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45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04" y="2016"/>
                <a:ext cx="2658" cy="1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994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60" y="2064"/>
              <a:ext cx="6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6822926" y="6571828"/>
            <a:ext cx="313085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err="1" smtClean="0">
                <a:latin typeface="Arial" pitchFamily="34" charset="0"/>
              </a:rPr>
              <a:t>Adapted</a:t>
            </a:r>
            <a:r>
              <a:rPr lang="fr-FR" sz="1600" dirty="0" smtClean="0">
                <a:latin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</a:rPr>
              <a:t>from</a:t>
            </a:r>
            <a:r>
              <a:rPr lang="fr-FR" sz="1600" dirty="0" smtClean="0">
                <a:latin typeface="Arial" pitchFamily="34" charset="0"/>
              </a:rPr>
              <a:t> </a:t>
            </a:r>
            <a:r>
              <a:rPr lang="fr-FR" sz="1600" dirty="0" err="1" smtClean="0">
                <a:latin typeface="Arial" pitchFamily="34" charset="0"/>
              </a:rPr>
              <a:t>Oberdörster</a:t>
            </a:r>
            <a:r>
              <a:rPr lang="fr-FR" sz="1600" dirty="0">
                <a:latin typeface="Arial" pitchFamily="34" charset="0"/>
              </a:rPr>
              <a:t>, 1994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-1113255" y="4133211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smtClean="0"/>
              <a:t>Marker of inflammation</a:t>
            </a:r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"/>
          <p:cNvGrpSpPr/>
          <p:nvPr/>
        </p:nvGrpSpPr>
        <p:grpSpPr>
          <a:xfrm>
            <a:off x="380966" y="1683990"/>
            <a:ext cx="4357718" cy="2600324"/>
            <a:chOff x="523842" y="1404922"/>
            <a:chExt cx="4357718" cy="2600324"/>
          </a:xfrm>
        </p:grpSpPr>
        <p:graphicFrame>
          <p:nvGraphicFramePr>
            <p:cNvPr id="4" name="Graphique 3"/>
            <p:cNvGraphicFramePr>
              <a:graphicFrameLocks/>
            </p:cNvGraphicFramePr>
            <p:nvPr/>
          </p:nvGraphicFramePr>
          <p:xfrm>
            <a:off x="523842" y="1404922"/>
            <a:ext cx="4357718" cy="26003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5" name="Image 4" descr="201LD granulom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9661" y="1547798"/>
              <a:ext cx="800079" cy="600060"/>
            </a:xfrm>
            <a:prstGeom prst="rect">
              <a:avLst/>
            </a:prstGeom>
          </p:spPr>
        </p:pic>
      </p:grpSp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523842" y="4191004"/>
          <a:ext cx="435771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5595940" y="2547930"/>
          <a:ext cx="4143404" cy="25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310188" y="5315350"/>
            <a:ext cx="4786378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Macrophages phagocyte </a:t>
            </a: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raw</a:t>
            </a: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CNTs</a:t>
            </a: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faster</a:t>
            </a: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than</a:t>
            </a: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purified</a:t>
            </a: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CNTs</a:t>
            </a:r>
            <a:endParaRPr lang="fr-FR" sz="1600" dirty="0" smtClean="0">
              <a:solidFill>
                <a:srgbClr val="003399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è"/>
            </a:pP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Raw</a:t>
            </a: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CNTs</a:t>
            </a: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induce</a:t>
            </a: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 more </a:t>
            </a: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granulomas</a:t>
            </a: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 (and </a:t>
            </a: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bigger</a:t>
            </a: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) </a:t>
            </a: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than</a:t>
            </a: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purified</a:t>
            </a: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 CNTs.</a:t>
            </a:r>
          </a:p>
          <a:p>
            <a:pPr>
              <a:buFont typeface="Wingdings" pitchFamily="2" charset="2"/>
              <a:buChar char="è"/>
            </a:pP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Markers of oxydative stress, inflammation and </a:t>
            </a: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apoptosis</a:t>
            </a: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 are </a:t>
            </a: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increased</a:t>
            </a: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after</a:t>
            </a: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 instillation of </a:t>
            </a:r>
            <a:r>
              <a:rPr lang="fr-FR" sz="1600" dirty="0" err="1" smtClean="0">
                <a:solidFill>
                  <a:srgbClr val="003399"/>
                </a:solidFill>
                <a:latin typeface="Arial Narrow" pitchFamily="34" charset="0"/>
              </a:rPr>
              <a:t>purified</a:t>
            </a:r>
            <a:r>
              <a:rPr lang="fr-FR" sz="1600" dirty="0" smtClean="0">
                <a:solidFill>
                  <a:srgbClr val="003399"/>
                </a:solidFill>
                <a:latin typeface="Arial Narrow" pitchFamily="34" charset="0"/>
              </a:rPr>
              <a:t> CNTs.</a:t>
            </a:r>
            <a:endParaRPr lang="fr-FR" sz="1600" dirty="0">
              <a:solidFill>
                <a:srgbClr val="003399"/>
              </a:solidFill>
              <a:latin typeface="Arial Narrow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810254" y="1459260"/>
            <a:ext cx="3786214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Arial Narrow" pitchFamily="34" charset="0"/>
              </a:rPr>
              <a:t>Elgrabli</a:t>
            </a:r>
            <a:r>
              <a:rPr lang="fr-FR" sz="1400" dirty="0" smtClean="0">
                <a:latin typeface="Arial Narrow" pitchFamily="34" charset="0"/>
              </a:rPr>
              <a:t> D, Trouiller B, </a:t>
            </a:r>
            <a:r>
              <a:rPr lang="fr-FR" sz="1400" dirty="0" err="1" smtClean="0">
                <a:latin typeface="Arial Narrow" pitchFamily="34" charset="0"/>
              </a:rPr>
              <a:t>Rogerieux</a:t>
            </a:r>
            <a:r>
              <a:rPr lang="fr-FR" sz="1400" dirty="0" smtClean="0">
                <a:latin typeface="Arial Narrow" pitchFamily="34" charset="0"/>
              </a:rPr>
              <a:t> F and Lacroix G.</a:t>
            </a:r>
          </a:p>
          <a:p>
            <a:r>
              <a:rPr lang="fr-FR" sz="1400" dirty="0" err="1" smtClean="0">
                <a:latin typeface="Arial Narrow" pitchFamily="34" charset="0"/>
              </a:rPr>
              <a:t>SwCNT</a:t>
            </a:r>
            <a:r>
              <a:rPr lang="fr-FR" sz="1400" dirty="0" smtClean="0">
                <a:latin typeface="Arial Narrow" pitchFamily="34" charset="0"/>
              </a:rPr>
              <a:t> </a:t>
            </a:r>
            <a:r>
              <a:rPr lang="fr-FR" sz="1400" dirty="0" err="1" smtClean="0">
                <a:latin typeface="Arial Narrow" pitchFamily="34" charset="0"/>
              </a:rPr>
              <a:t>raw</a:t>
            </a:r>
            <a:r>
              <a:rPr lang="fr-FR" sz="1400" dirty="0" smtClean="0">
                <a:latin typeface="Arial Narrow" pitchFamily="34" charset="0"/>
              </a:rPr>
              <a:t> (20% </a:t>
            </a:r>
            <a:r>
              <a:rPr lang="fr-FR" sz="1400" dirty="0" err="1" smtClean="0">
                <a:latin typeface="Arial Narrow" pitchFamily="34" charset="0"/>
              </a:rPr>
              <a:t>iron</a:t>
            </a:r>
            <a:r>
              <a:rPr lang="fr-FR" sz="1400" dirty="0" smtClean="0">
                <a:latin typeface="Arial Narrow" pitchFamily="34" charset="0"/>
              </a:rPr>
              <a:t>) or </a:t>
            </a:r>
            <a:r>
              <a:rPr lang="fr-FR" sz="1400" dirty="0" err="1" smtClean="0">
                <a:latin typeface="Arial Narrow" pitchFamily="34" charset="0"/>
              </a:rPr>
              <a:t>purified</a:t>
            </a:r>
            <a:r>
              <a:rPr lang="fr-FR" sz="1400" dirty="0" smtClean="0">
                <a:latin typeface="Arial Narrow" pitchFamily="34" charset="0"/>
              </a:rPr>
              <a:t> (2% </a:t>
            </a:r>
            <a:r>
              <a:rPr lang="fr-FR" sz="1400" dirty="0" err="1" smtClean="0">
                <a:latin typeface="Arial Narrow" pitchFamily="34" charset="0"/>
              </a:rPr>
              <a:t>iron</a:t>
            </a:r>
            <a:r>
              <a:rPr lang="fr-FR" sz="1400" dirty="0" smtClean="0">
                <a:latin typeface="Arial Narrow" pitchFamily="34" charset="0"/>
              </a:rPr>
              <a:t>) (CNI)</a:t>
            </a:r>
          </a:p>
          <a:p>
            <a:r>
              <a:rPr lang="fr-FR" sz="1400" dirty="0" smtClean="0">
                <a:latin typeface="Arial Narrow" pitchFamily="34" charset="0"/>
              </a:rPr>
              <a:t>1 instillation (200 µg)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70398" y="235124"/>
            <a:ext cx="84071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nanotubes </a:t>
            </a:r>
            <a:r>
              <a:rPr lang="fr-F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purity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fr-F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pulmonary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toxicity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respiratory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exposure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(rats)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8267700" cy="561975"/>
          </a:xfrm>
          <a:noFill/>
        </p:spPr>
        <p:txBody>
          <a:bodyPr/>
          <a:lstStyle/>
          <a:p>
            <a:r>
              <a:rPr lang="fr-FR" sz="2600" b="1" dirty="0" err="1" smtClean="0"/>
              <a:t>Respiratory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effects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nanomaterials</a:t>
            </a:r>
            <a:r>
              <a:rPr lang="fr-FR" sz="2600" b="1" dirty="0" smtClean="0"/>
              <a:t> : conclusion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9701213" cy="3124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dirty="0" err="1" smtClean="0"/>
              <a:t>However</a:t>
            </a:r>
            <a:r>
              <a:rPr lang="fr-FR" dirty="0" smtClean="0"/>
              <a:t>, </a:t>
            </a:r>
            <a:r>
              <a:rPr lang="fr-FR" dirty="0" err="1" smtClean="0"/>
              <a:t>again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not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generalized</a:t>
            </a:r>
            <a:r>
              <a:rPr lang="fr-FR" dirty="0" smtClean="0"/>
              <a:t>…</a:t>
            </a:r>
          </a:p>
          <a:p>
            <a:pPr>
              <a:buFont typeface="Wingdings" pitchFamily="2" charset="2"/>
              <a:buNone/>
            </a:pPr>
            <a:endParaRPr lang="fr-FR" dirty="0" smtClean="0"/>
          </a:p>
          <a:p>
            <a:r>
              <a:rPr lang="fr-FR" dirty="0" smtClean="0"/>
              <a:t>2006 </a:t>
            </a:r>
            <a:r>
              <a:rPr lang="fr-FR" sz="1800" dirty="0" smtClean="0"/>
              <a:t>(</a:t>
            </a:r>
            <a:r>
              <a:rPr lang="fr-FR" sz="1800" dirty="0" err="1" smtClean="0"/>
              <a:t>Sayes</a:t>
            </a:r>
            <a:r>
              <a:rPr lang="fr-FR" sz="1800" dirty="0" smtClean="0"/>
              <a:t> </a:t>
            </a:r>
            <a:r>
              <a:rPr lang="fr-FR" sz="1800" i="1" dirty="0" smtClean="0"/>
              <a:t>et al</a:t>
            </a:r>
            <a:r>
              <a:rPr lang="fr-FR" sz="1800" dirty="0" smtClean="0"/>
              <a:t>.)</a:t>
            </a:r>
            <a:r>
              <a:rPr lang="fr-FR" dirty="0" smtClean="0"/>
              <a:t> : the </a:t>
            </a:r>
            <a:r>
              <a:rPr lang="fr-FR" dirty="0" err="1" smtClean="0"/>
              <a:t>cytotoxic</a:t>
            </a:r>
            <a:r>
              <a:rPr lang="fr-FR" dirty="0" smtClean="0"/>
              <a:t> and </a:t>
            </a:r>
            <a:r>
              <a:rPr lang="fr-FR" dirty="0" err="1" smtClean="0"/>
              <a:t>inflammatory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of </a:t>
            </a:r>
            <a:r>
              <a:rPr lang="fr-FR" dirty="0" smtClean="0">
                <a:solidFill>
                  <a:schemeClr val="tx1"/>
                </a:solidFill>
              </a:rPr>
              <a:t>TiO</a:t>
            </a:r>
            <a:r>
              <a:rPr lang="fr-FR" baseline="-25000" dirty="0" smtClean="0">
                <a:solidFill>
                  <a:schemeClr val="tx1"/>
                </a:solidFill>
              </a:rPr>
              <a:t>2</a:t>
            </a:r>
            <a:r>
              <a:rPr lang="fr-FR" dirty="0" smtClean="0"/>
              <a:t> </a:t>
            </a:r>
            <a:r>
              <a:rPr lang="fr-FR" dirty="0" err="1" smtClean="0"/>
              <a:t>nanoparticles</a:t>
            </a:r>
            <a:r>
              <a:rPr lang="fr-FR" dirty="0" smtClean="0"/>
              <a:t> are </a:t>
            </a:r>
            <a:r>
              <a:rPr lang="fr-FR" dirty="0" err="1" smtClean="0"/>
              <a:t>independent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size and surface area of the </a:t>
            </a:r>
            <a:r>
              <a:rPr lang="fr-FR" dirty="0" err="1" smtClean="0"/>
              <a:t>particle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2006, 2007 </a:t>
            </a:r>
            <a:r>
              <a:rPr lang="fr-FR" sz="1800" dirty="0" smtClean="0"/>
              <a:t>(</a:t>
            </a:r>
            <a:r>
              <a:rPr lang="fr-FR" sz="1800" dirty="0" err="1" smtClean="0"/>
              <a:t>Warheit</a:t>
            </a:r>
            <a:r>
              <a:rPr lang="fr-FR" sz="1800" dirty="0" smtClean="0"/>
              <a:t> </a:t>
            </a:r>
            <a:r>
              <a:rPr lang="fr-FR" sz="1800" i="1" dirty="0" smtClean="0"/>
              <a:t>et al</a:t>
            </a:r>
            <a:r>
              <a:rPr lang="fr-FR" sz="1800" dirty="0" smtClean="0"/>
              <a:t>.)</a:t>
            </a:r>
            <a:r>
              <a:rPr lang="fr-FR" dirty="0" smtClean="0"/>
              <a:t> : </a:t>
            </a:r>
            <a:r>
              <a:rPr lang="fr-FR" dirty="0" err="1" smtClean="0"/>
              <a:t>inflammatory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of </a:t>
            </a:r>
            <a:r>
              <a:rPr lang="fr-FR" dirty="0" smtClean="0">
                <a:solidFill>
                  <a:schemeClr val="tx1"/>
                </a:solidFill>
              </a:rPr>
              <a:t>quartz</a:t>
            </a:r>
            <a:r>
              <a:rPr lang="fr-FR" dirty="0" smtClean="0"/>
              <a:t> (</a:t>
            </a:r>
            <a:r>
              <a:rPr lang="fr-FR" dirty="0" smtClean="0">
                <a:solidFill>
                  <a:schemeClr val="tx1"/>
                </a:solidFill>
              </a:rPr>
              <a:t>12-500 nm</a:t>
            </a:r>
            <a:r>
              <a:rPr lang="fr-FR" dirty="0" smtClean="0"/>
              <a:t>) </a:t>
            </a:r>
            <a:r>
              <a:rPr lang="fr-FR" dirty="0" err="1" smtClean="0"/>
              <a:t>nanoparticles</a:t>
            </a:r>
            <a:r>
              <a:rPr lang="fr-FR" dirty="0" smtClean="0"/>
              <a:t>, in rats, are not </a:t>
            </a:r>
            <a:r>
              <a:rPr lang="fr-FR" dirty="0" err="1" smtClean="0"/>
              <a:t>correlated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size or surface area, but </a:t>
            </a:r>
            <a:r>
              <a:rPr lang="fr-FR" dirty="0" err="1" smtClean="0"/>
              <a:t>with</a:t>
            </a:r>
            <a:r>
              <a:rPr lang="fr-FR" dirty="0" smtClean="0"/>
              <a:t> surface </a:t>
            </a:r>
            <a:r>
              <a:rPr lang="fr-FR" dirty="0" err="1" smtClean="0"/>
              <a:t>reactivity</a:t>
            </a:r>
            <a:r>
              <a:rPr lang="fr-FR" dirty="0" smtClean="0"/>
              <a:t>. Changes in surface </a:t>
            </a:r>
            <a:r>
              <a:rPr lang="fr-FR" dirty="0" err="1" smtClean="0"/>
              <a:t>reactivity</a:t>
            </a:r>
            <a:r>
              <a:rPr lang="fr-FR" dirty="0" smtClean="0"/>
              <a:t> </a:t>
            </a:r>
            <a:r>
              <a:rPr lang="fr-FR" dirty="0" err="1" smtClean="0"/>
              <a:t>lead</a:t>
            </a:r>
            <a:r>
              <a:rPr lang="fr-FR" dirty="0" smtClean="0"/>
              <a:t> to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hemolytic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pPr>
              <a:buFont typeface="Wingdings" pitchFamily="2" charset="2"/>
              <a:buNone/>
            </a:pPr>
            <a:r>
              <a:rPr lang="fr-FR" dirty="0" smtClean="0"/>
              <a:t>		 =&gt;  </a:t>
            </a:r>
            <a:r>
              <a:rPr lang="fr-FR" sz="2400" dirty="0" smtClean="0">
                <a:solidFill>
                  <a:srgbClr val="FF0000"/>
                </a:solidFill>
              </a:rPr>
              <a:t>Surface </a:t>
            </a:r>
            <a:r>
              <a:rPr lang="fr-FR" sz="2400" dirty="0" err="1" smtClean="0">
                <a:solidFill>
                  <a:srgbClr val="FF0000"/>
                </a:solidFill>
              </a:rPr>
              <a:t>properties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(not </a:t>
            </a:r>
            <a:r>
              <a:rPr lang="fr-FR" dirty="0" err="1" smtClean="0"/>
              <a:t>only</a:t>
            </a:r>
            <a:r>
              <a:rPr lang="fr-FR" dirty="0" smtClean="0"/>
              <a:t> surface area) are crucial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		</a:t>
            </a:r>
            <a:r>
              <a:rPr lang="fr-FR" dirty="0" err="1" smtClean="0"/>
              <a:t>Purity</a:t>
            </a:r>
            <a:r>
              <a:rPr lang="fr-FR" dirty="0" smtClean="0"/>
              <a:t> and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specifics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play</a:t>
            </a:r>
            <a:r>
              <a:rPr lang="fr-FR" dirty="0" smtClean="0"/>
              <a:t> a </a:t>
            </a:r>
            <a:r>
              <a:rPr lang="fr-FR" dirty="0" err="1" smtClean="0"/>
              <a:t>role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Systemic</a:t>
            </a:r>
            <a:r>
              <a:rPr lang="fr-FR" b="1" dirty="0" smtClean="0"/>
              <a:t> </a:t>
            </a:r>
            <a:r>
              <a:rPr lang="fr-FR" b="1" dirty="0" err="1" smtClean="0"/>
              <a:t>effects</a:t>
            </a:r>
            <a:r>
              <a:rPr lang="fr-FR" b="1" dirty="0" smtClean="0"/>
              <a:t> of nanoparticules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9982200" cy="4724400"/>
          </a:xfrm>
        </p:spPr>
        <p:txBody>
          <a:bodyPr/>
          <a:lstStyle/>
          <a:p>
            <a:r>
              <a:rPr lang="fr-FR" dirty="0" smtClean="0"/>
              <a:t>Limited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studies</a:t>
            </a:r>
            <a:r>
              <a:rPr lang="fr-FR" dirty="0" smtClean="0"/>
              <a:t>: on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nanomaterials</a:t>
            </a:r>
            <a:r>
              <a:rPr lang="fr-FR" dirty="0" smtClean="0"/>
              <a:t>. </a:t>
            </a:r>
            <a:r>
              <a:rPr lang="fr-FR" dirty="0" err="1" smtClean="0"/>
              <a:t>mostly</a:t>
            </a:r>
            <a:r>
              <a:rPr lang="fr-FR" dirty="0" smtClean="0"/>
              <a:t> acute </a:t>
            </a:r>
            <a:r>
              <a:rPr lang="fr-FR" dirty="0" err="1" smtClean="0"/>
              <a:t>studies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; few long-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chronic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Target </a:t>
            </a:r>
            <a:r>
              <a:rPr lang="fr-FR" dirty="0" err="1" smtClean="0"/>
              <a:t>organs</a:t>
            </a:r>
            <a:r>
              <a:rPr lang="fr-FR" dirty="0" smtClean="0"/>
              <a:t> not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identified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Tested</a:t>
            </a:r>
            <a:r>
              <a:rPr lang="fr-FR" dirty="0" smtClean="0"/>
              <a:t> </a:t>
            </a:r>
            <a:r>
              <a:rPr lang="fr-FR" dirty="0" err="1" smtClean="0"/>
              <a:t>materials</a:t>
            </a:r>
            <a:r>
              <a:rPr lang="fr-FR" dirty="0" smtClean="0"/>
              <a:t> not </a:t>
            </a:r>
            <a:r>
              <a:rPr lang="fr-FR" dirty="0" err="1" smtClean="0"/>
              <a:t>sufficiently</a:t>
            </a:r>
            <a:r>
              <a:rPr lang="fr-FR" dirty="0" smtClean="0"/>
              <a:t> </a:t>
            </a:r>
            <a:r>
              <a:rPr lang="fr-FR" dirty="0" err="1" smtClean="0"/>
              <a:t>characterized</a:t>
            </a:r>
            <a:endParaRPr lang="fr-FR" dirty="0" smtClean="0"/>
          </a:p>
          <a:p>
            <a:r>
              <a:rPr lang="fr-FR" dirty="0" err="1" smtClean="0"/>
              <a:t>Examples</a:t>
            </a:r>
            <a:r>
              <a:rPr lang="fr-FR" dirty="0" smtClean="0"/>
              <a:t> of </a:t>
            </a:r>
            <a:r>
              <a:rPr lang="fr-FR" dirty="0" err="1" smtClean="0"/>
              <a:t>tested</a:t>
            </a:r>
            <a:r>
              <a:rPr lang="fr-FR" dirty="0" smtClean="0"/>
              <a:t> </a:t>
            </a:r>
            <a:r>
              <a:rPr lang="fr-FR" dirty="0" err="1" smtClean="0"/>
              <a:t>nanomaterials</a:t>
            </a:r>
            <a:r>
              <a:rPr lang="fr-FR" dirty="0" smtClean="0"/>
              <a:t>: </a:t>
            </a:r>
            <a:r>
              <a:rPr lang="fr-FR" dirty="0" err="1" smtClean="0"/>
              <a:t>fullerenes</a:t>
            </a:r>
            <a:r>
              <a:rPr lang="fr-FR" dirty="0" smtClean="0"/>
              <a:t>, CNT, </a:t>
            </a:r>
            <a:r>
              <a:rPr lang="fr-FR" dirty="0" err="1" smtClean="0"/>
              <a:t>dendrimers</a:t>
            </a:r>
            <a:r>
              <a:rPr lang="fr-FR" dirty="0" smtClean="0"/>
              <a:t>, Fe</a:t>
            </a:r>
            <a:r>
              <a:rPr lang="fr-FR" baseline="-25000" dirty="0" smtClean="0"/>
              <a:t>3</a:t>
            </a:r>
            <a:r>
              <a:rPr lang="fr-FR" dirty="0" smtClean="0"/>
              <a:t>O</a:t>
            </a:r>
            <a:r>
              <a:rPr lang="fr-FR" baseline="-25000" dirty="0" smtClean="0"/>
              <a:t>4</a:t>
            </a:r>
            <a:r>
              <a:rPr lang="fr-FR" dirty="0" smtClean="0"/>
              <a:t>, Zn, Cu, TiO</a:t>
            </a:r>
            <a:r>
              <a:rPr lang="fr-FR" baseline="-25000" dirty="0" smtClean="0"/>
              <a:t>2</a:t>
            </a:r>
            <a:r>
              <a:rPr lang="fr-FR" dirty="0" smtClean="0"/>
              <a:t>, quantum dots...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General observations:</a:t>
            </a:r>
          </a:p>
          <a:p>
            <a:pPr lvl="1"/>
            <a:r>
              <a:rPr lang="fr-FR" sz="2000" dirty="0" err="1" smtClean="0"/>
              <a:t>Toxic</a:t>
            </a:r>
            <a:r>
              <a:rPr lang="fr-FR" sz="2000" dirty="0" smtClean="0"/>
              <a:t> dose (DL</a:t>
            </a:r>
            <a:r>
              <a:rPr lang="fr-FR" sz="2000" baseline="-25000" dirty="0" smtClean="0"/>
              <a:t>50</a:t>
            </a:r>
            <a:r>
              <a:rPr lang="fr-FR" sz="2000" dirty="0" smtClean="0"/>
              <a:t>) :</a:t>
            </a:r>
            <a:r>
              <a:rPr lang="fr-FR" sz="2000" dirty="0" err="1" smtClean="0"/>
              <a:t>order</a:t>
            </a:r>
            <a:r>
              <a:rPr lang="fr-FR" sz="2000" dirty="0" smtClean="0"/>
              <a:t> of magnitude:  mg-g/kg: </a:t>
            </a:r>
            <a:r>
              <a:rPr lang="fr-FR" sz="2000" dirty="0" err="1" smtClean="0"/>
              <a:t>slightly</a:t>
            </a:r>
            <a:r>
              <a:rPr lang="fr-FR" sz="2000" dirty="0" smtClean="0"/>
              <a:t> to </a:t>
            </a:r>
            <a:r>
              <a:rPr lang="fr-FR" sz="2000" dirty="0" err="1" smtClean="0"/>
              <a:t>moderately</a:t>
            </a:r>
            <a:r>
              <a:rPr lang="fr-FR" sz="2000" dirty="0" smtClean="0"/>
              <a:t> </a:t>
            </a:r>
            <a:r>
              <a:rPr lang="fr-FR" sz="2000" dirty="0" err="1" smtClean="0"/>
              <a:t>toxic</a:t>
            </a:r>
            <a:endParaRPr lang="fr-FR" sz="2000" dirty="0" smtClean="0"/>
          </a:p>
          <a:p>
            <a:pPr lvl="1"/>
            <a:r>
              <a:rPr lang="fr-FR" sz="2000" dirty="0" err="1" smtClean="0"/>
              <a:t>Usually</a:t>
            </a:r>
            <a:r>
              <a:rPr lang="fr-FR" sz="2000" dirty="0" smtClean="0"/>
              <a:t> no </a:t>
            </a:r>
            <a:r>
              <a:rPr lang="fr-FR" sz="2000" dirty="0" err="1" smtClean="0"/>
              <a:t>mortality</a:t>
            </a:r>
            <a:r>
              <a:rPr lang="fr-FR" sz="2000" dirty="0" smtClean="0"/>
              <a:t> </a:t>
            </a:r>
          </a:p>
          <a:p>
            <a:pPr lvl="1"/>
            <a:r>
              <a:rPr lang="fr-FR" dirty="0" smtClean="0"/>
              <a:t>Target </a:t>
            </a:r>
            <a:r>
              <a:rPr lang="fr-FR" dirty="0" err="1" smtClean="0"/>
              <a:t>organs</a:t>
            </a:r>
            <a:r>
              <a:rPr lang="fr-FR" dirty="0" smtClean="0"/>
              <a:t>: </a:t>
            </a:r>
            <a:r>
              <a:rPr lang="fr-FR" dirty="0" err="1" smtClean="0"/>
              <a:t>liver</a:t>
            </a:r>
            <a:r>
              <a:rPr lang="fr-FR" dirty="0" smtClean="0"/>
              <a:t>, spleen and </a:t>
            </a:r>
            <a:r>
              <a:rPr lang="fr-FR" dirty="0" err="1" smtClean="0"/>
              <a:t>kidney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Nanoparticles</a:t>
            </a:r>
            <a:r>
              <a:rPr lang="fr-FR" b="1" dirty="0" smtClean="0"/>
              <a:t> and cancer: </a:t>
            </a:r>
            <a:r>
              <a:rPr lang="fr-FR" b="1" dirty="0" err="1" smtClean="0"/>
              <a:t>examples</a:t>
            </a:r>
            <a:endParaRPr lang="fr-FR" b="1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902" y="1171228"/>
            <a:ext cx="10058400" cy="5472608"/>
          </a:xfrm>
        </p:spPr>
        <p:txBody>
          <a:bodyPr/>
          <a:lstStyle/>
          <a:p>
            <a:pPr marL="374650" indent="-374650">
              <a:buFont typeface="Arial" pitchFamily="34" charset="0"/>
              <a:buChar char="•"/>
            </a:pPr>
            <a:r>
              <a:rPr lang="fr-FR" u="sng" dirty="0" err="1" smtClean="0"/>
              <a:t>Fullerenes</a:t>
            </a:r>
            <a:r>
              <a:rPr lang="fr-FR" dirty="0" smtClean="0"/>
              <a:t> </a:t>
            </a:r>
          </a:p>
          <a:p>
            <a:pPr marL="374650" indent="-374650">
              <a:buNone/>
            </a:pPr>
            <a:r>
              <a:rPr lang="fr-FR" dirty="0" smtClean="0">
                <a:solidFill>
                  <a:srgbClr val="7030A0"/>
                </a:solidFill>
              </a:rPr>
              <a:t>	</a:t>
            </a:r>
            <a:r>
              <a:rPr lang="fr-FR" dirty="0" err="1" smtClean="0">
                <a:solidFill>
                  <a:srgbClr val="7030A0"/>
                </a:solidFill>
              </a:rPr>
              <a:t>Dermal</a:t>
            </a:r>
            <a:r>
              <a:rPr lang="fr-FR" dirty="0" smtClean="0">
                <a:solidFill>
                  <a:srgbClr val="7030A0"/>
                </a:solidFill>
              </a:rPr>
              <a:t> route</a:t>
            </a:r>
          </a:p>
          <a:p>
            <a:pPr marL="966788" lvl="1"/>
            <a:r>
              <a:rPr lang="fr-FR" sz="2000" dirty="0" smtClean="0"/>
              <a:t>Application on skin of </a:t>
            </a:r>
            <a:r>
              <a:rPr lang="fr-FR" sz="2000" dirty="0" err="1" smtClean="0"/>
              <a:t>mice</a:t>
            </a:r>
            <a:r>
              <a:rPr lang="fr-FR" sz="2000" dirty="0" smtClean="0"/>
              <a:t> </a:t>
            </a:r>
            <a:r>
              <a:rPr lang="fr-FR" sz="1600" dirty="0" smtClean="0"/>
              <a:t>(Nelson, 1993)</a:t>
            </a:r>
            <a:endParaRPr lang="fr-FR" sz="2000" dirty="0" smtClean="0"/>
          </a:p>
          <a:p>
            <a:pPr marL="374650" indent="-374650">
              <a:buFont typeface="Wingdings" pitchFamily="2" charset="2"/>
              <a:buNone/>
            </a:pPr>
            <a:r>
              <a:rPr lang="fr-FR" sz="2000" dirty="0" smtClean="0"/>
              <a:t>		</a:t>
            </a:r>
            <a:r>
              <a:rPr lang="fr-FR" sz="2000" dirty="0" smtClean="0">
                <a:solidFill>
                  <a:schemeClr val="tx1"/>
                </a:solidFill>
              </a:rPr>
              <a:t>No </a:t>
            </a:r>
            <a:r>
              <a:rPr lang="fr-FR" sz="2000" dirty="0" err="1" smtClean="0">
                <a:solidFill>
                  <a:schemeClr val="tx1"/>
                </a:solidFill>
              </a:rPr>
              <a:t>tumours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found</a:t>
            </a:r>
            <a:r>
              <a:rPr lang="fr-FR" sz="2000" dirty="0" smtClean="0">
                <a:solidFill>
                  <a:schemeClr val="tx1"/>
                </a:solidFill>
              </a:rPr>
              <a:t> (dose of 200 µg of </a:t>
            </a:r>
            <a:r>
              <a:rPr lang="fr-FR" sz="2000" dirty="0" err="1" smtClean="0">
                <a:solidFill>
                  <a:schemeClr val="tx1"/>
                </a:solidFill>
              </a:rPr>
              <a:t>fullerene</a:t>
            </a:r>
            <a:r>
              <a:rPr lang="fr-FR" sz="2000" dirty="0" smtClean="0">
                <a:solidFill>
                  <a:schemeClr val="tx1"/>
                </a:solidFill>
              </a:rPr>
              <a:t>, 2 times/</a:t>
            </a:r>
            <a:r>
              <a:rPr lang="fr-FR" sz="2000" dirty="0" err="1" smtClean="0">
                <a:solidFill>
                  <a:schemeClr val="tx1"/>
                </a:solidFill>
              </a:rPr>
              <a:t>week</a:t>
            </a:r>
            <a:r>
              <a:rPr lang="fr-FR" sz="2000" dirty="0" smtClean="0">
                <a:solidFill>
                  <a:schemeClr val="tx1"/>
                </a:solidFill>
              </a:rPr>
              <a:t>, 24 </a:t>
            </a:r>
            <a:r>
              <a:rPr lang="fr-FR" sz="2000" dirty="0" err="1" smtClean="0">
                <a:solidFill>
                  <a:schemeClr val="tx1"/>
                </a:solidFill>
              </a:rPr>
              <a:t>weeks</a:t>
            </a:r>
            <a:r>
              <a:rPr lang="fr-FR" sz="2000" dirty="0" smtClean="0">
                <a:solidFill>
                  <a:schemeClr val="tx1"/>
                </a:solidFill>
              </a:rPr>
              <a:t>) </a:t>
            </a:r>
            <a:endParaRPr lang="fr-FR" dirty="0" smtClean="0">
              <a:solidFill>
                <a:schemeClr val="tx1"/>
              </a:solidFill>
            </a:endParaRPr>
          </a:p>
          <a:p>
            <a:pPr marL="966788" lvl="1"/>
            <a:r>
              <a:rPr lang="fr-FR" sz="2000" dirty="0" err="1" smtClean="0"/>
              <a:t>Confirmed</a:t>
            </a:r>
            <a:r>
              <a:rPr lang="fr-FR" sz="2000" dirty="0" smtClean="0"/>
              <a:t> by </a:t>
            </a:r>
            <a:r>
              <a:rPr lang="fr-FR" sz="2000" i="1" dirty="0" smtClean="0"/>
              <a:t>in vitro</a:t>
            </a:r>
            <a:r>
              <a:rPr lang="fr-FR" sz="2000" dirty="0" smtClean="0"/>
              <a:t> </a:t>
            </a:r>
            <a:r>
              <a:rPr lang="fr-FR" sz="2000" dirty="0" err="1" smtClean="0"/>
              <a:t>mutagenesis</a:t>
            </a:r>
            <a:r>
              <a:rPr lang="fr-FR" sz="2000" dirty="0" smtClean="0"/>
              <a:t> tests (dose --&gt; 5 mg/ml) </a:t>
            </a:r>
            <a:r>
              <a:rPr lang="fr-FR" sz="1600" dirty="0" smtClean="0"/>
              <a:t>(</a:t>
            </a:r>
            <a:r>
              <a:rPr lang="fr-FR" sz="1600" dirty="0" err="1" smtClean="0"/>
              <a:t>Mori</a:t>
            </a:r>
            <a:r>
              <a:rPr lang="fr-FR" sz="1600" dirty="0" smtClean="0"/>
              <a:t>, 2006)</a:t>
            </a:r>
          </a:p>
          <a:p>
            <a:pPr marL="966788" lvl="1">
              <a:buNone/>
            </a:pPr>
            <a:endParaRPr lang="fr-FR" sz="1600" dirty="0" smtClean="0"/>
          </a:p>
          <a:p>
            <a:pPr marL="374650" lvl="0" indent="-374650"/>
            <a:r>
              <a:rPr lang="fr-FR" u="sng" dirty="0" err="1" smtClean="0"/>
              <a:t>Multiwall</a:t>
            </a:r>
            <a:r>
              <a:rPr lang="fr-FR" u="sng" dirty="0" smtClean="0"/>
              <a:t> </a:t>
            </a:r>
            <a:r>
              <a:rPr lang="fr-FR" u="sng" dirty="0" err="1" smtClean="0"/>
              <a:t>Carbon</a:t>
            </a:r>
            <a:r>
              <a:rPr lang="fr-FR" u="sng" dirty="0" smtClean="0"/>
              <a:t> Nanotubes</a:t>
            </a:r>
            <a:endParaRPr lang="fr-FR" baseline="-25000" dirty="0" smtClean="0"/>
          </a:p>
          <a:p>
            <a:pPr marL="374650" lvl="0" indent="-374650">
              <a:buNone/>
            </a:pPr>
            <a:r>
              <a:rPr lang="fr-FR" sz="2000" dirty="0" smtClean="0"/>
              <a:t>	Injection in abdominal </a:t>
            </a:r>
            <a:r>
              <a:rPr lang="fr-FR" sz="2000" dirty="0" err="1" smtClean="0"/>
              <a:t>mesothelium</a:t>
            </a:r>
            <a:r>
              <a:rPr lang="fr-FR" sz="2000" dirty="0" smtClean="0"/>
              <a:t> in </a:t>
            </a:r>
            <a:r>
              <a:rPr lang="fr-FR" sz="2000" dirty="0" err="1" smtClean="0"/>
              <a:t>mice</a:t>
            </a:r>
            <a:r>
              <a:rPr lang="fr-FR" sz="2000" dirty="0" smtClean="0"/>
              <a:t>: </a:t>
            </a:r>
            <a:r>
              <a:rPr lang="fr-FR" sz="2000" dirty="0" err="1" smtClean="0"/>
              <a:t>similar</a:t>
            </a:r>
            <a:r>
              <a:rPr lang="fr-FR" sz="2000" dirty="0" smtClean="0"/>
              <a:t> </a:t>
            </a:r>
            <a:r>
              <a:rPr lang="fr-FR" sz="2000" dirty="0" err="1" smtClean="0"/>
              <a:t>response</a:t>
            </a:r>
            <a:r>
              <a:rPr lang="fr-FR" sz="2000" dirty="0" smtClean="0"/>
              <a:t> </a:t>
            </a:r>
            <a:r>
              <a:rPr lang="fr-FR" sz="2000" dirty="0" err="1" smtClean="0"/>
              <a:t>than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asbestos</a:t>
            </a:r>
            <a:r>
              <a:rPr lang="fr-FR" sz="2000" dirty="0" smtClean="0"/>
              <a:t>  </a:t>
            </a:r>
            <a:r>
              <a:rPr lang="fr-FR" sz="1600" dirty="0" smtClean="0"/>
              <a:t>(</a:t>
            </a:r>
            <a:r>
              <a:rPr lang="fr-FR" sz="1600" dirty="0" err="1" smtClean="0"/>
              <a:t>Takaji</a:t>
            </a:r>
            <a:r>
              <a:rPr lang="fr-FR" sz="1600" dirty="0" smtClean="0"/>
              <a:t>, 2008 ; </a:t>
            </a:r>
            <a:r>
              <a:rPr lang="fr-FR" sz="1600" dirty="0" err="1" smtClean="0"/>
              <a:t>Poland</a:t>
            </a:r>
            <a:r>
              <a:rPr lang="fr-FR" sz="1600" dirty="0" smtClean="0"/>
              <a:t>, 2008)</a:t>
            </a:r>
            <a:endParaRPr lang="fr-FR" sz="2000" i="1" dirty="0" smtClean="0"/>
          </a:p>
          <a:p>
            <a:pPr marL="966788" lvl="1"/>
            <a:r>
              <a:rPr lang="fr-FR" sz="2000" dirty="0" smtClean="0">
                <a:solidFill>
                  <a:srgbClr val="000000"/>
                </a:solidFill>
              </a:rPr>
              <a:t>Tissue </a:t>
            </a:r>
            <a:r>
              <a:rPr lang="fr-FR" sz="2000" dirty="0" err="1" smtClean="0">
                <a:solidFill>
                  <a:srgbClr val="000000"/>
                </a:solidFill>
              </a:rPr>
              <a:t>lesions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similar</a:t>
            </a:r>
            <a:r>
              <a:rPr lang="fr-FR" sz="2000" dirty="0" smtClean="0">
                <a:solidFill>
                  <a:srgbClr val="000000"/>
                </a:solidFill>
              </a:rPr>
              <a:t> to </a:t>
            </a:r>
            <a:r>
              <a:rPr lang="fr-FR" sz="2000" dirty="0" err="1" smtClean="0">
                <a:solidFill>
                  <a:srgbClr val="000000"/>
                </a:solidFill>
              </a:rPr>
              <a:t>mesothelioma</a:t>
            </a:r>
            <a:r>
              <a:rPr lang="fr-FR" sz="2000" dirty="0" smtClean="0">
                <a:solidFill>
                  <a:srgbClr val="000000"/>
                </a:solidFill>
              </a:rPr>
              <a:t> (25 </a:t>
            </a:r>
            <a:r>
              <a:rPr lang="fr-FR" sz="2000" dirty="0" err="1" smtClean="0">
                <a:solidFill>
                  <a:srgbClr val="000000"/>
                </a:solidFill>
              </a:rPr>
              <a:t>weeks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after</a:t>
            </a:r>
            <a:r>
              <a:rPr lang="fr-FR" sz="2000" dirty="0" smtClean="0">
                <a:solidFill>
                  <a:srgbClr val="000000"/>
                </a:solidFill>
              </a:rPr>
              <a:t> injection) . No </a:t>
            </a:r>
            <a:r>
              <a:rPr lang="fr-FR" sz="2000" dirty="0" err="1" smtClean="0">
                <a:solidFill>
                  <a:srgbClr val="000000"/>
                </a:solidFill>
              </a:rPr>
              <a:t>effect</a:t>
            </a:r>
            <a:r>
              <a:rPr lang="fr-FR" sz="2000" dirty="0" smtClean="0">
                <a:solidFill>
                  <a:srgbClr val="000000"/>
                </a:solidFill>
              </a:rPr>
              <a:t> of </a:t>
            </a:r>
            <a:r>
              <a:rPr lang="fr-FR" sz="2000" dirty="0" err="1" smtClean="0">
                <a:solidFill>
                  <a:srgbClr val="000000"/>
                </a:solidFill>
              </a:rPr>
              <a:t>fullerenes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1600" dirty="0" smtClean="0">
                <a:solidFill>
                  <a:srgbClr val="000000"/>
                </a:solidFill>
              </a:rPr>
              <a:t>(</a:t>
            </a:r>
            <a:r>
              <a:rPr lang="fr-FR" sz="1600" dirty="0" err="1" smtClean="0">
                <a:solidFill>
                  <a:srgbClr val="000000"/>
                </a:solidFill>
              </a:rPr>
              <a:t>Takaji</a:t>
            </a:r>
            <a:r>
              <a:rPr lang="fr-FR" sz="1600" dirty="0" smtClean="0">
                <a:solidFill>
                  <a:srgbClr val="000000"/>
                </a:solidFill>
              </a:rPr>
              <a:t>, 2008).</a:t>
            </a:r>
            <a:endParaRPr lang="fr-FR" sz="2000" dirty="0" smtClean="0">
              <a:solidFill>
                <a:srgbClr val="000000"/>
              </a:solidFill>
            </a:endParaRPr>
          </a:p>
          <a:p>
            <a:pPr marL="966788" lvl="1"/>
            <a:r>
              <a:rPr lang="fr-FR" sz="2000" dirty="0" smtClean="0">
                <a:solidFill>
                  <a:srgbClr val="000000"/>
                </a:solidFill>
              </a:rPr>
              <a:t>Short </a:t>
            </a:r>
            <a:r>
              <a:rPr lang="fr-FR" sz="2000" dirty="0" err="1" smtClean="0">
                <a:solidFill>
                  <a:srgbClr val="000000"/>
                </a:solidFill>
              </a:rPr>
              <a:t>term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effects</a:t>
            </a:r>
            <a:r>
              <a:rPr lang="fr-FR" sz="2000" dirty="0" smtClean="0">
                <a:solidFill>
                  <a:srgbClr val="000000"/>
                </a:solidFill>
              </a:rPr>
              <a:t>: Inflammation (24h ) and </a:t>
            </a:r>
            <a:r>
              <a:rPr lang="fr-FR" sz="2000" dirty="0" err="1" smtClean="0">
                <a:solidFill>
                  <a:srgbClr val="000000"/>
                </a:solidFill>
              </a:rPr>
              <a:t>granulomas</a:t>
            </a:r>
            <a:r>
              <a:rPr lang="fr-FR" sz="2000" dirty="0" smtClean="0">
                <a:solidFill>
                  <a:srgbClr val="000000"/>
                </a:solidFill>
              </a:rPr>
              <a:t> (7 </a:t>
            </a:r>
            <a:r>
              <a:rPr lang="fr-FR" sz="2000" dirty="0" err="1" smtClean="0">
                <a:solidFill>
                  <a:srgbClr val="000000"/>
                </a:solidFill>
              </a:rPr>
              <a:t>days</a:t>
            </a:r>
            <a:r>
              <a:rPr lang="fr-FR" sz="2000" dirty="0" smtClean="0">
                <a:solidFill>
                  <a:srgbClr val="000000"/>
                </a:solidFill>
              </a:rPr>
              <a:t>) </a:t>
            </a:r>
            <a:r>
              <a:rPr lang="fr-FR" sz="2000" dirty="0" err="1" smtClean="0">
                <a:solidFill>
                  <a:srgbClr val="000000"/>
                </a:solidFill>
              </a:rPr>
              <a:t>observed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after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exposure</a:t>
            </a:r>
            <a:r>
              <a:rPr lang="fr-FR" sz="2000" dirty="0" smtClean="0">
                <a:solidFill>
                  <a:srgbClr val="000000"/>
                </a:solidFill>
              </a:rPr>
              <a:t> to long, straight, </a:t>
            </a:r>
            <a:r>
              <a:rPr lang="fr-FR" sz="2000" dirty="0" err="1" smtClean="0">
                <a:solidFill>
                  <a:srgbClr val="000000"/>
                </a:solidFill>
              </a:rPr>
              <a:t>carbon</a:t>
            </a:r>
            <a:r>
              <a:rPr lang="fr-FR" sz="2000" dirty="0" smtClean="0">
                <a:solidFill>
                  <a:srgbClr val="000000"/>
                </a:solidFill>
              </a:rPr>
              <a:t> nanotubes and </a:t>
            </a:r>
            <a:r>
              <a:rPr lang="fr-FR" sz="2000" dirty="0" err="1" smtClean="0">
                <a:solidFill>
                  <a:srgbClr val="000000"/>
                </a:solidFill>
              </a:rPr>
              <a:t>asbestos</a:t>
            </a:r>
            <a:r>
              <a:rPr lang="fr-FR" sz="2000" dirty="0" smtClean="0">
                <a:solidFill>
                  <a:srgbClr val="000000"/>
                </a:solidFill>
              </a:rPr>
              <a:t>. No </a:t>
            </a:r>
            <a:r>
              <a:rPr lang="fr-FR" sz="2000" dirty="0" err="1" smtClean="0">
                <a:solidFill>
                  <a:srgbClr val="000000"/>
                </a:solidFill>
              </a:rPr>
              <a:t>effect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seen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with</a:t>
            </a:r>
            <a:r>
              <a:rPr lang="fr-FR" sz="2000" dirty="0" smtClean="0">
                <a:solidFill>
                  <a:srgbClr val="000000"/>
                </a:solidFill>
              </a:rPr>
              <a:t> short, non </a:t>
            </a:r>
            <a:r>
              <a:rPr lang="fr-FR" sz="2000" dirty="0" err="1" smtClean="0">
                <a:solidFill>
                  <a:srgbClr val="000000"/>
                </a:solidFill>
              </a:rPr>
              <a:t>fibrous</a:t>
            </a:r>
            <a:r>
              <a:rPr lang="fr-FR" sz="2000" dirty="0" smtClean="0">
                <a:solidFill>
                  <a:srgbClr val="000000"/>
                </a:solidFill>
              </a:rPr>
              <a:t>, nanotubes and </a:t>
            </a:r>
            <a:r>
              <a:rPr lang="fr-FR" sz="2000" dirty="0" err="1" smtClean="0">
                <a:solidFill>
                  <a:srgbClr val="000000"/>
                </a:solidFill>
              </a:rPr>
              <a:t>carbon</a:t>
            </a:r>
            <a:r>
              <a:rPr lang="fr-FR" sz="2000" dirty="0" smtClean="0">
                <a:solidFill>
                  <a:srgbClr val="000000"/>
                </a:solidFill>
              </a:rPr>
              <a:t> black </a:t>
            </a:r>
            <a:r>
              <a:rPr lang="fr-FR" sz="1600" dirty="0" smtClean="0">
                <a:solidFill>
                  <a:srgbClr val="000000"/>
                </a:solidFill>
              </a:rPr>
              <a:t>(</a:t>
            </a:r>
            <a:r>
              <a:rPr lang="fr-FR" sz="1600" dirty="0" err="1" smtClean="0">
                <a:solidFill>
                  <a:srgbClr val="000000"/>
                </a:solidFill>
              </a:rPr>
              <a:t>Poland</a:t>
            </a:r>
            <a:r>
              <a:rPr lang="fr-FR" sz="1600" dirty="0" smtClean="0">
                <a:solidFill>
                  <a:srgbClr val="000000"/>
                </a:solidFill>
              </a:rPr>
              <a:t>, 2008).</a:t>
            </a:r>
          </a:p>
          <a:p>
            <a:pPr marL="544513">
              <a:buNone/>
            </a:pPr>
            <a:r>
              <a:rPr lang="fr-FR" sz="2000" dirty="0" smtClean="0">
                <a:solidFill>
                  <a:srgbClr val="7030A0"/>
                </a:solidFill>
              </a:rPr>
              <a:t>=&gt; Variable </a:t>
            </a:r>
            <a:r>
              <a:rPr lang="fr-FR" sz="2000" dirty="0" err="1" smtClean="0">
                <a:solidFill>
                  <a:srgbClr val="7030A0"/>
                </a:solidFill>
              </a:rPr>
              <a:t>results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based</a:t>
            </a:r>
            <a:r>
              <a:rPr lang="fr-FR" sz="2000" dirty="0" smtClean="0">
                <a:solidFill>
                  <a:srgbClr val="7030A0"/>
                </a:solidFill>
              </a:rPr>
              <a:t> on the </a:t>
            </a:r>
            <a:r>
              <a:rPr lang="fr-FR" sz="2000" dirty="0" err="1" smtClean="0">
                <a:solidFill>
                  <a:srgbClr val="7030A0"/>
                </a:solidFill>
              </a:rPr>
              <a:t>nanoparticles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specific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characteristics</a:t>
            </a:r>
            <a:endParaRPr lang="fr-FR" sz="2800" dirty="0" smtClean="0">
              <a:solidFill>
                <a:srgbClr val="7030A0"/>
              </a:solidFill>
            </a:endParaRPr>
          </a:p>
          <a:p>
            <a:pPr marL="966788" lvl="1"/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390" y="955204"/>
            <a:ext cx="5540375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30438" y="163116"/>
            <a:ext cx="730680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kern="0" dirty="0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Conclusion: </a:t>
            </a:r>
            <a:r>
              <a:rPr lang="fr-FR" sz="2600" b="1" kern="0" dirty="0" err="1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Nanoparticles</a:t>
            </a:r>
            <a:r>
              <a:rPr lang="fr-FR" sz="2600" b="1" kern="0" dirty="0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 physico-</a:t>
            </a:r>
            <a:r>
              <a:rPr lang="fr-FR" sz="2600" b="1" kern="0" dirty="0" err="1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chemical</a:t>
            </a:r>
            <a:endParaRPr lang="fr-FR" sz="2600" b="1" kern="0" dirty="0" smtClean="0">
              <a:solidFill>
                <a:srgbClr val="FF0000"/>
              </a:solidFill>
              <a:latin typeface="Arial"/>
              <a:ea typeface="+mj-ea"/>
              <a:cs typeface="+mj-cs"/>
            </a:endParaRPr>
          </a:p>
          <a:p>
            <a:r>
              <a:rPr lang="fr-FR" sz="2600" b="1" kern="0" dirty="0" err="1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properties</a:t>
            </a:r>
            <a:r>
              <a:rPr lang="fr-FR" sz="2600" b="1" kern="0" dirty="0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 </a:t>
            </a:r>
            <a:r>
              <a:rPr lang="fr-FR" sz="2600" b="1" kern="0" dirty="0" err="1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that</a:t>
            </a:r>
            <a:r>
              <a:rPr lang="fr-FR" sz="2600" b="1" kern="0" dirty="0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 </a:t>
            </a:r>
            <a:r>
              <a:rPr lang="fr-FR" sz="2600" b="1" kern="0" dirty="0" err="1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may</a:t>
            </a:r>
            <a:r>
              <a:rPr lang="fr-FR" sz="2600" b="1" kern="0" dirty="0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 influence </a:t>
            </a:r>
            <a:r>
              <a:rPr lang="fr-FR" sz="2600" b="1" kern="0" dirty="0" err="1" smtClean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toxicity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42206" y="6283796"/>
            <a:ext cx="9347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CAUTION: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Big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difference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physico-</a:t>
            </a:r>
            <a:r>
              <a:rPr lang="fr-F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identity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of a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nanoparticle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biological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identity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68252" y="5491708"/>
            <a:ext cx="4405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latin typeface="Arial" pitchFamily="34" charset="0"/>
                <a:cs typeface="Arial" pitchFamily="34" charset="0"/>
              </a:rPr>
              <a:t>Identity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nanoparticle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biological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medium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 smtClean="0"/>
              <a:t>To </a:t>
            </a:r>
            <a:r>
              <a:rPr lang="fr-FR" sz="3200" b="1" dirty="0" err="1" smtClean="0"/>
              <a:t>reach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accurate</a:t>
            </a:r>
            <a:r>
              <a:rPr lang="fr-FR" sz="3200" b="1" dirty="0" smtClean="0"/>
              <a:t> danger </a:t>
            </a:r>
            <a:r>
              <a:rPr lang="fr-FR" sz="3200" b="1" dirty="0" err="1" smtClean="0"/>
              <a:t>evaluation</a:t>
            </a:r>
            <a:r>
              <a:rPr lang="fr-FR" sz="3200" b="1" dirty="0" smtClean="0"/>
              <a:t>: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59260"/>
            <a:ext cx="9167813" cy="2739380"/>
          </a:xfrm>
        </p:spPr>
        <p:txBody>
          <a:bodyPr/>
          <a:lstStyle/>
          <a:p>
            <a:r>
              <a:rPr lang="fr-FR" dirty="0" smtClean="0"/>
              <a:t>Importance of </a:t>
            </a:r>
            <a:r>
              <a:rPr lang="fr-FR" dirty="0" err="1" smtClean="0"/>
              <a:t>thorough</a:t>
            </a:r>
            <a:r>
              <a:rPr lang="fr-FR" dirty="0" smtClean="0"/>
              <a:t> and exhaustive </a:t>
            </a:r>
            <a:r>
              <a:rPr lang="fr-FR" dirty="0" err="1" smtClean="0"/>
              <a:t>characterization</a:t>
            </a:r>
            <a:r>
              <a:rPr lang="fr-FR" dirty="0" smtClean="0"/>
              <a:t> of  physico-</a:t>
            </a:r>
            <a:r>
              <a:rPr lang="fr-FR" dirty="0" err="1" smtClean="0"/>
              <a:t>chemical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r>
              <a:rPr lang="fr-FR" dirty="0" smtClean="0"/>
              <a:t> of the </a:t>
            </a:r>
            <a:r>
              <a:rPr lang="fr-FR" dirty="0" err="1" smtClean="0"/>
              <a:t>studied</a:t>
            </a:r>
            <a:r>
              <a:rPr lang="fr-FR" dirty="0" smtClean="0"/>
              <a:t> </a:t>
            </a:r>
            <a:r>
              <a:rPr lang="fr-FR" dirty="0" err="1" smtClean="0"/>
              <a:t>nanoparticles</a:t>
            </a:r>
            <a:r>
              <a:rPr lang="fr-FR" dirty="0" smtClean="0"/>
              <a:t> (size, </a:t>
            </a:r>
            <a:r>
              <a:rPr lang="fr-FR" dirty="0" err="1" smtClean="0"/>
              <a:t>shape</a:t>
            </a:r>
            <a:r>
              <a:rPr lang="fr-FR" dirty="0" smtClean="0"/>
              <a:t>, </a:t>
            </a:r>
            <a:r>
              <a:rPr lang="fr-FR" dirty="0" err="1" smtClean="0"/>
              <a:t>agglomeration</a:t>
            </a:r>
            <a:r>
              <a:rPr lang="fr-FR" dirty="0" smtClean="0"/>
              <a:t>, </a:t>
            </a:r>
            <a:r>
              <a:rPr lang="fr-FR" dirty="0" err="1" smtClean="0"/>
              <a:t>solubility</a:t>
            </a:r>
            <a:r>
              <a:rPr lang="fr-FR" dirty="0" smtClean="0"/>
              <a:t>, surface </a:t>
            </a:r>
            <a:r>
              <a:rPr lang="fr-FR" dirty="0" err="1" smtClean="0"/>
              <a:t>properties</a:t>
            </a:r>
            <a:r>
              <a:rPr lang="fr-FR" dirty="0" smtClean="0"/>
              <a:t>…)</a:t>
            </a:r>
          </a:p>
          <a:p>
            <a:endParaRPr lang="fr-FR" dirty="0" smtClean="0"/>
          </a:p>
          <a:p>
            <a:r>
              <a:rPr lang="fr-FR" dirty="0" err="1" smtClean="0"/>
              <a:t>Experimental</a:t>
            </a:r>
            <a:r>
              <a:rPr lang="fr-FR" dirty="0" smtClean="0"/>
              <a:t> conditions and how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influence/</a:t>
            </a:r>
            <a:r>
              <a:rPr lang="fr-FR" dirty="0" err="1" smtClean="0"/>
              <a:t>modify</a:t>
            </a:r>
            <a:r>
              <a:rPr lang="fr-FR" dirty="0" smtClean="0"/>
              <a:t> the </a:t>
            </a:r>
            <a:r>
              <a:rPr lang="fr-FR" dirty="0" err="1" smtClean="0"/>
              <a:t>nanoparticles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 (</a:t>
            </a:r>
            <a:r>
              <a:rPr lang="fr-FR" dirty="0" err="1" smtClean="0"/>
              <a:t>eg</a:t>
            </a:r>
            <a:r>
              <a:rPr lang="fr-FR" dirty="0" smtClean="0"/>
              <a:t>: addition of dispersion agents…)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14750" y="4594285"/>
            <a:ext cx="10061588" cy="430214"/>
            <a:chOff x="331" y="3030"/>
            <a:chExt cx="6338" cy="271"/>
          </a:xfrm>
        </p:grpSpPr>
        <p:sp>
          <p:nvSpPr>
            <p:cNvPr id="43016" name="Text Box 4"/>
            <p:cNvSpPr txBox="1">
              <a:spLocks noChangeArrowheads="1"/>
            </p:cNvSpPr>
            <p:nvPr/>
          </p:nvSpPr>
          <p:spPr bwMode="auto">
            <a:xfrm>
              <a:off x="784" y="3030"/>
              <a:ext cx="5885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r-FR" sz="2200" dirty="0">
                  <a:solidFill>
                    <a:srgbClr val="62398F"/>
                  </a:solidFill>
                  <a:latin typeface="Arial" pitchFamily="34" charset="0"/>
                </a:rPr>
                <a:t>Identification </a:t>
              </a:r>
              <a:r>
                <a:rPr lang="fr-FR" sz="2200" dirty="0" smtClean="0">
                  <a:solidFill>
                    <a:srgbClr val="62398F"/>
                  </a:solidFill>
                  <a:latin typeface="Arial" pitchFamily="34" charset="0"/>
                </a:rPr>
                <a:t>of </a:t>
              </a:r>
              <a:r>
                <a:rPr lang="fr-FR" sz="2200" dirty="0" err="1" smtClean="0">
                  <a:solidFill>
                    <a:srgbClr val="62398F"/>
                  </a:solidFill>
                  <a:latin typeface="Arial" pitchFamily="34" charset="0"/>
                </a:rPr>
                <a:t>properties</a:t>
              </a:r>
              <a:r>
                <a:rPr lang="fr-FR" sz="2200" dirty="0" smtClean="0">
                  <a:solidFill>
                    <a:srgbClr val="62398F"/>
                  </a:solidFill>
                  <a:latin typeface="Arial" pitchFamily="34" charset="0"/>
                </a:rPr>
                <a:t> </a:t>
              </a:r>
              <a:r>
                <a:rPr lang="fr-FR" sz="2200" dirty="0" err="1" smtClean="0">
                  <a:solidFill>
                    <a:srgbClr val="62398F"/>
                  </a:solidFill>
                  <a:latin typeface="Arial" pitchFamily="34" charset="0"/>
                </a:rPr>
                <a:t>that</a:t>
              </a:r>
              <a:r>
                <a:rPr lang="fr-FR" sz="2200" dirty="0" smtClean="0">
                  <a:solidFill>
                    <a:srgbClr val="62398F"/>
                  </a:solidFill>
                  <a:latin typeface="Arial" pitchFamily="34" charset="0"/>
                </a:rPr>
                <a:t> </a:t>
              </a:r>
              <a:r>
                <a:rPr lang="fr-FR" sz="2200" dirty="0" err="1" smtClean="0">
                  <a:solidFill>
                    <a:srgbClr val="62398F"/>
                  </a:solidFill>
                  <a:latin typeface="Arial" pitchFamily="34" charset="0"/>
                </a:rPr>
                <a:t>determine</a:t>
              </a:r>
              <a:r>
                <a:rPr lang="fr-FR" sz="2200" dirty="0" smtClean="0">
                  <a:solidFill>
                    <a:srgbClr val="62398F"/>
                  </a:solidFill>
                  <a:latin typeface="Arial" pitchFamily="34" charset="0"/>
                </a:rPr>
                <a:t> the </a:t>
              </a:r>
              <a:r>
                <a:rPr lang="fr-FR" sz="2200" dirty="0" err="1" smtClean="0">
                  <a:solidFill>
                    <a:srgbClr val="62398F"/>
                  </a:solidFill>
                  <a:latin typeface="Arial" pitchFamily="34" charset="0"/>
                </a:rPr>
                <a:t>toxicity</a:t>
              </a:r>
              <a:r>
                <a:rPr lang="fr-FR" sz="2200" dirty="0" smtClean="0">
                  <a:solidFill>
                    <a:srgbClr val="62398F"/>
                  </a:solidFill>
                  <a:latin typeface="Arial" pitchFamily="34" charset="0"/>
                </a:rPr>
                <a:t> of the </a:t>
              </a:r>
              <a:r>
                <a:rPr lang="fr-FR" sz="2200" dirty="0" err="1" smtClean="0">
                  <a:solidFill>
                    <a:srgbClr val="62398F"/>
                  </a:solidFill>
                  <a:latin typeface="Arial" pitchFamily="34" charset="0"/>
                </a:rPr>
                <a:t>nanomaterials</a:t>
              </a:r>
              <a:endParaRPr lang="fr-FR" sz="2200" dirty="0" smtClean="0">
                <a:solidFill>
                  <a:srgbClr val="62398F"/>
                </a:solidFill>
                <a:latin typeface="Arial" pitchFamily="34" charset="0"/>
              </a:endParaRPr>
            </a:p>
          </p:txBody>
        </p:sp>
        <p:sp>
          <p:nvSpPr>
            <p:cNvPr id="43017" name="AutoShape 6"/>
            <p:cNvSpPr>
              <a:spLocks noChangeArrowheads="1"/>
            </p:cNvSpPr>
            <p:nvPr/>
          </p:nvSpPr>
          <p:spPr bwMode="auto">
            <a:xfrm>
              <a:off x="331" y="3096"/>
              <a:ext cx="384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4214" y="5419700"/>
            <a:ext cx="6421449" cy="430213"/>
            <a:chOff x="432" y="3455"/>
            <a:chExt cx="4045" cy="271"/>
          </a:xfrm>
        </p:grpSpPr>
        <p:sp>
          <p:nvSpPr>
            <p:cNvPr id="43014" name="Text Box 5"/>
            <p:cNvSpPr txBox="1">
              <a:spLocks noChangeArrowheads="1"/>
            </p:cNvSpPr>
            <p:nvPr/>
          </p:nvSpPr>
          <p:spPr bwMode="auto">
            <a:xfrm>
              <a:off x="886" y="3455"/>
              <a:ext cx="3591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200" dirty="0" err="1" smtClean="0">
                  <a:solidFill>
                    <a:srgbClr val="62398F"/>
                  </a:solidFill>
                  <a:latin typeface="Arial" pitchFamily="34" charset="0"/>
                </a:rPr>
                <a:t>Allow</a:t>
              </a:r>
              <a:r>
                <a:rPr lang="fr-FR" sz="2200" dirty="0" smtClean="0">
                  <a:solidFill>
                    <a:srgbClr val="62398F"/>
                  </a:solidFill>
                  <a:latin typeface="Arial" pitchFamily="34" charset="0"/>
                </a:rPr>
                <a:t>/</a:t>
              </a:r>
              <a:r>
                <a:rPr lang="fr-FR" sz="2200" dirty="0" err="1" smtClean="0">
                  <a:solidFill>
                    <a:srgbClr val="62398F"/>
                  </a:solidFill>
                  <a:latin typeface="Arial" pitchFamily="34" charset="0"/>
                </a:rPr>
                <a:t>facilitate</a:t>
              </a:r>
              <a:r>
                <a:rPr lang="fr-FR" sz="2200" dirty="0" smtClean="0">
                  <a:solidFill>
                    <a:srgbClr val="62398F"/>
                  </a:solidFill>
                  <a:latin typeface="Arial" pitchFamily="34" charset="0"/>
                </a:rPr>
                <a:t> </a:t>
              </a:r>
              <a:r>
                <a:rPr lang="fr-FR" sz="2200" dirty="0" err="1" smtClean="0">
                  <a:solidFill>
                    <a:srgbClr val="62398F"/>
                  </a:solidFill>
                  <a:latin typeface="Arial" pitchFamily="34" charset="0"/>
                </a:rPr>
                <a:t>comparison</a:t>
              </a:r>
              <a:r>
                <a:rPr lang="fr-FR" sz="2200" dirty="0" smtClean="0">
                  <a:solidFill>
                    <a:srgbClr val="62398F"/>
                  </a:solidFill>
                  <a:latin typeface="Arial" pitchFamily="34" charset="0"/>
                </a:rPr>
                <a:t> </a:t>
              </a:r>
              <a:r>
                <a:rPr lang="fr-FR" sz="2200" dirty="0" err="1" smtClean="0">
                  <a:solidFill>
                    <a:srgbClr val="62398F"/>
                  </a:solidFill>
                  <a:latin typeface="Arial" pitchFamily="34" charset="0"/>
                </a:rPr>
                <a:t>between</a:t>
              </a:r>
              <a:r>
                <a:rPr lang="fr-FR" sz="2200" dirty="0" smtClean="0">
                  <a:solidFill>
                    <a:srgbClr val="62398F"/>
                  </a:solidFill>
                  <a:latin typeface="Arial" pitchFamily="34" charset="0"/>
                </a:rPr>
                <a:t> </a:t>
              </a:r>
              <a:r>
                <a:rPr lang="fr-FR" sz="2200" dirty="0" err="1" smtClean="0">
                  <a:solidFill>
                    <a:srgbClr val="62398F"/>
                  </a:solidFill>
                  <a:latin typeface="Arial" pitchFamily="34" charset="0"/>
                </a:rPr>
                <a:t>studies</a:t>
              </a:r>
              <a:endParaRPr lang="fr-FR" dirty="0"/>
            </a:p>
          </p:txBody>
        </p:sp>
        <p:sp>
          <p:nvSpPr>
            <p:cNvPr id="43015" name="AutoShape 7"/>
            <p:cNvSpPr>
              <a:spLocks noChangeArrowheads="1"/>
            </p:cNvSpPr>
            <p:nvPr/>
          </p:nvSpPr>
          <p:spPr bwMode="auto">
            <a:xfrm>
              <a:off x="432" y="3504"/>
              <a:ext cx="384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What</a:t>
            </a:r>
            <a:r>
              <a:rPr lang="fr-FR" b="1" dirty="0" smtClean="0"/>
              <a:t> </a:t>
            </a:r>
            <a:r>
              <a:rPr lang="fr-FR" b="1" dirty="0" err="1" smtClean="0"/>
              <a:t>next</a:t>
            </a:r>
            <a:r>
              <a:rPr lang="fr-FR" b="1" dirty="0" smtClean="0"/>
              <a:t>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6262" y="1099220"/>
            <a:ext cx="9167813" cy="583264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fr-FR" sz="2000" dirty="0" smtClean="0"/>
              <a:t>A lot of </a:t>
            </a:r>
            <a:r>
              <a:rPr lang="fr-FR" sz="2000" dirty="0" err="1" smtClean="0"/>
              <a:t>work</a:t>
            </a:r>
            <a:r>
              <a:rPr lang="fr-FR" sz="2000" dirty="0" smtClean="0"/>
              <a:t> to do!!! </a:t>
            </a:r>
          </a:p>
          <a:p>
            <a:pPr lvl="1">
              <a:lnSpc>
                <a:spcPct val="130000"/>
              </a:lnSpc>
            </a:pPr>
            <a:r>
              <a:rPr lang="fr-FR" sz="2000" dirty="0" err="1" smtClean="0"/>
              <a:t>Identify</a:t>
            </a:r>
            <a:r>
              <a:rPr lang="fr-FR" sz="2000" dirty="0" smtClean="0"/>
              <a:t> </a:t>
            </a:r>
            <a:r>
              <a:rPr lang="fr-FR" sz="2000" dirty="0" err="1" smtClean="0"/>
              <a:t>toxic</a:t>
            </a:r>
            <a:r>
              <a:rPr lang="fr-FR" sz="2000" dirty="0" smtClean="0"/>
              <a:t> </a:t>
            </a:r>
            <a:r>
              <a:rPr lang="fr-FR" sz="2000" dirty="0" err="1" smtClean="0"/>
              <a:t>effects</a:t>
            </a:r>
            <a:endParaRPr lang="fr-FR" sz="2000" dirty="0" smtClean="0"/>
          </a:p>
          <a:p>
            <a:pPr lvl="1">
              <a:lnSpc>
                <a:spcPct val="130000"/>
              </a:lnSpc>
            </a:pPr>
            <a:r>
              <a:rPr lang="fr-FR" sz="2000" dirty="0" err="1" smtClean="0"/>
              <a:t>Clarify</a:t>
            </a:r>
            <a:r>
              <a:rPr lang="fr-FR" sz="2000" dirty="0" smtClean="0"/>
              <a:t> the </a:t>
            </a:r>
            <a:r>
              <a:rPr lang="fr-FR" sz="2000" dirty="0" err="1" smtClean="0"/>
              <a:t>specifics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determine</a:t>
            </a:r>
            <a:r>
              <a:rPr lang="fr-FR" sz="2000" dirty="0" smtClean="0"/>
              <a:t> </a:t>
            </a:r>
            <a:r>
              <a:rPr lang="fr-FR" sz="2000" dirty="0" err="1" smtClean="0"/>
              <a:t>toxicity</a:t>
            </a:r>
            <a:r>
              <a:rPr lang="fr-FR" sz="2000" dirty="0" smtClean="0"/>
              <a:t> =&gt; </a:t>
            </a:r>
            <a:r>
              <a:rPr lang="fr-FR" sz="2000" dirty="0" err="1" smtClean="0"/>
              <a:t>try</a:t>
            </a:r>
            <a:r>
              <a:rPr lang="fr-FR" sz="2000" dirty="0" smtClean="0"/>
              <a:t> to </a:t>
            </a:r>
            <a:r>
              <a:rPr lang="fr-FR" sz="2000" dirty="0" err="1" smtClean="0"/>
              <a:t>define</a:t>
            </a:r>
            <a:r>
              <a:rPr lang="fr-FR" sz="2000" dirty="0" smtClean="0"/>
              <a:t> </a:t>
            </a:r>
            <a:r>
              <a:rPr lang="fr-FR" sz="2000" dirty="0" err="1" smtClean="0"/>
              <a:t>nanoparticles</a:t>
            </a:r>
            <a:r>
              <a:rPr lang="fr-FR" sz="2000" dirty="0" smtClean="0"/>
              <a:t> </a:t>
            </a:r>
            <a:r>
              <a:rPr lang="fr-FR" sz="2000" dirty="0" err="1" smtClean="0"/>
              <a:t>families</a:t>
            </a:r>
            <a:r>
              <a:rPr lang="fr-FR" sz="2000" dirty="0" smtClean="0"/>
              <a:t> =&gt; « </a:t>
            </a:r>
            <a:r>
              <a:rPr lang="fr-FR" sz="2000" dirty="0" err="1" smtClean="0"/>
              <a:t>safer</a:t>
            </a:r>
            <a:r>
              <a:rPr lang="fr-FR" sz="2000" dirty="0" smtClean="0"/>
              <a:t> by design » </a:t>
            </a:r>
            <a:r>
              <a:rPr lang="fr-FR" sz="2000" dirty="0" err="1" smtClean="0"/>
              <a:t>nanoparticles</a:t>
            </a:r>
            <a:endParaRPr lang="fr-FR" sz="2000" dirty="0" smtClean="0"/>
          </a:p>
          <a:p>
            <a:pPr lvl="1">
              <a:lnSpc>
                <a:spcPct val="130000"/>
              </a:lnSpc>
            </a:pPr>
            <a:r>
              <a:rPr lang="fr-FR" sz="2000" dirty="0" err="1" smtClean="0"/>
              <a:t>exposure</a:t>
            </a:r>
            <a:r>
              <a:rPr lang="fr-FR" sz="2000" dirty="0" smtClean="0"/>
              <a:t> </a:t>
            </a:r>
            <a:r>
              <a:rPr lang="fr-FR" sz="2000" dirty="0" err="1" smtClean="0"/>
              <a:t>evaluation</a:t>
            </a:r>
            <a:r>
              <a:rPr lang="fr-FR" sz="2000" dirty="0" smtClean="0"/>
              <a:t>: </a:t>
            </a:r>
            <a:r>
              <a:rPr lang="fr-FR" sz="2000" dirty="0" err="1" smtClean="0"/>
              <a:t>occupational</a:t>
            </a:r>
            <a:r>
              <a:rPr lang="fr-FR" sz="2000" dirty="0" smtClean="0"/>
              <a:t> + </a:t>
            </a:r>
            <a:r>
              <a:rPr lang="fr-FR" sz="2000" dirty="0" err="1" smtClean="0"/>
              <a:t>general</a:t>
            </a:r>
            <a:r>
              <a:rPr lang="fr-FR" sz="2000" dirty="0" smtClean="0"/>
              <a:t> population</a:t>
            </a:r>
          </a:p>
          <a:p>
            <a:pPr lvl="1">
              <a:lnSpc>
                <a:spcPct val="130000"/>
              </a:lnSpc>
            </a:pPr>
            <a:r>
              <a:rPr lang="fr-FR" sz="2000" dirty="0" err="1" smtClean="0"/>
              <a:t>Lifecycle</a:t>
            </a:r>
            <a:endParaRPr lang="fr-FR" sz="2000" dirty="0" smtClean="0"/>
          </a:p>
          <a:p>
            <a:pPr lvl="1">
              <a:lnSpc>
                <a:spcPct val="130000"/>
              </a:lnSpc>
              <a:buNone/>
            </a:pPr>
            <a:endParaRPr lang="fr-FR" sz="2000" dirty="0" smtClean="0"/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/>
              <a:t>Given the notable lack of information, current recommendations are largely based on common sense: 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/>
              <a:t>minimize exposure and hazards, 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/>
              <a:t>use the knowledge by analogy to ultrafine material toxicity</a:t>
            </a:r>
          </a:p>
          <a:p>
            <a:pPr lvl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/>
              <a:t>general health and safety recommendations (fume hoods, protective equipment…)</a:t>
            </a:r>
            <a:endParaRPr lang="fr-FR" sz="20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studies with some bulk </a:t>
            </a:r>
            <a:r>
              <a:rPr lang="en-US" dirty="0" err="1" smtClean="0"/>
              <a:t>nanoparticles</a:t>
            </a:r>
            <a:r>
              <a:rPr lang="en-US" dirty="0" smtClean="0"/>
              <a:t> (carbon black, titanium dioxide, iron oxides) used for decades suggest various adverse effects.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Engineered </a:t>
            </a:r>
            <a:r>
              <a:rPr lang="en-US" dirty="0" err="1" smtClean="0"/>
              <a:t>nanomaterials</a:t>
            </a:r>
            <a:r>
              <a:rPr lang="en-US" dirty="0" smtClean="0"/>
              <a:t> with new chemical and physical properties are being produced constantly and the toxicity of these is unknown. </a:t>
            </a:r>
          </a:p>
          <a:p>
            <a:endParaRPr lang="en-US" dirty="0" smtClean="0"/>
          </a:p>
          <a:p>
            <a:r>
              <a:rPr lang="en-US" dirty="0" smtClean="0"/>
              <a:t>NO blanket statements about human toxicity can be given at this time. </a:t>
            </a:r>
          </a:p>
          <a:p>
            <a:endParaRPr lang="en-US" dirty="0" smtClean="0"/>
          </a:p>
          <a:p>
            <a:r>
              <a:rPr lang="en-US" dirty="0" smtClean="0"/>
              <a:t>AND… impact of </a:t>
            </a:r>
            <a:r>
              <a:rPr lang="en-US" dirty="0" err="1" smtClean="0"/>
              <a:t>Nanoparticles</a:t>
            </a:r>
            <a:r>
              <a:rPr lang="en-US" dirty="0" smtClean="0"/>
              <a:t> on </a:t>
            </a:r>
            <a:r>
              <a:rPr lang="fr-FR" dirty="0" err="1" smtClean="0"/>
              <a:t>ecosystems</a:t>
            </a:r>
            <a:r>
              <a:rPr lang="fr-FR" dirty="0" smtClean="0"/>
              <a:t> and </a:t>
            </a:r>
            <a:r>
              <a:rPr lang="fr-FR" dirty="0" err="1" smtClean="0"/>
              <a:t>environnment</a:t>
            </a:r>
            <a:r>
              <a:rPr lang="fr-FR" dirty="0" smtClean="0"/>
              <a:t>??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26382" y="91108"/>
            <a:ext cx="9001000" cy="1800200"/>
          </a:xfrm>
        </p:spPr>
        <p:txBody>
          <a:bodyPr/>
          <a:lstStyle/>
          <a:p>
            <a:pPr marL="204788" lvl="1" indent="-11113">
              <a:lnSpc>
                <a:spcPct val="90000"/>
              </a:lnSpc>
              <a:buFont typeface="Wingdings" pitchFamily="2" charset="2"/>
              <a:buNone/>
            </a:pPr>
            <a:r>
              <a:rPr lang="fr-FR" sz="3200" dirty="0" smtClean="0">
                <a:solidFill>
                  <a:srgbClr val="000099"/>
                </a:solidFill>
              </a:rPr>
              <a:t>INERIS: Public Institute </a:t>
            </a:r>
            <a:r>
              <a:rPr lang="fr-FR" sz="3200" dirty="0" err="1" smtClean="0">
                <a:solidFill>
                  <a:srgbClr val="000099"/>
                </a:solidFill>
              </a:rPr>
              <a:t>with</a:t>
            </a:r>
            <a:r>
              <a:rPr lang="fr-FR" sz="3200" dirty="0" smtClean="0">
                <a:solidFill>
                  <a:srgbClr val="000099"/>
                </a:solidFill>
              </a:rPr>
              <a:t> </a:t>
            </a:r>
            <a:r>
              <a:rPr lang="fr-FR" sz="3200" dirty="0" err="1" smtClean="0">
                <a:solidFill>
                  <a:srgbClr val="000099"/>
                </a:solidFill>
              </a:rPr>
              <a:t>Industrial</a:t>
            </a:r>
            <a:r>
              <a:rPr lang="fr-FR" sz="3200" dirty="0" smtClean="0">
                <a:solidFill>
                  <a:srgbClr val="000099"/>
                </a:solidFill>
              </a:rPr>
              <a:t> and Commercial goals. </a:t>
            </a:r>
          </a:p>
        </p:txBody>
      </p:sp>
      <p:graphicFrame>
        <p:nvGraphicFramePr>
          <p:cNvPr id="1026" name="Graphique 13"/>
          <p:cNvGraphicFramePr>
            <a:graphicFrameLocks/>
          </p:cNvGraphicFramePr>
          <p:nvPr/>
        </p:nvGraphicFramePr>
        <p:xfrm>
          <a:off x="6030838" y="1963316"/>
          <a:ext cx="4097536" cy="3811960"/>
        </p:xfrm>
        <a:graphic>
          <a:graphicData uri="http://schemas.openxmlformats.org/presentationml/2006/ole">
            <p:oleObj spid="_x0000_s1026" name="Worksheet" r:id="rId4" imgW="5267514" imgH="4524451" progId="Excel.Sheet.8">
              <p:embed/>
            </p:oleObj>
          </a:graphicData>
        </a:graphic>
      </p:graphicFrame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854374" y="5995764"/>
            <a:ext cx="8335094" cy="93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5612" tIns="46967" rIns="95612" bIns="46967"/>
          <a:lstStyle/>
          <a:p>
            <a:pPr marL="784225" lvl="1" indent="-300038" algn="l" defTabSz="966788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GB" sz="2100" kern="0" dirty="0" smtClean="0">
                <a:latin typeface="+mn-lt"/>
              </a:rPr>
              <a:t>60</a:t>
            </a:r>
            <a:r>
              <a:rPr lang="en-GB" sz="2100" kern="0" dirty="0">
                <a:latin typeface="+mn-lt"/>
              </a:rPr>
              <a:t>% </a:t>
            </a:r>
            <a:r>
              <a:rPr lang="en-GB" sz="2100" kern="0" dirty="0" smtClean="0">
                <a:latin typeface="+mn-lt"/>
              </a:rPr>
              <a:t>funding </a:t>
            </a:r>
            <a:r>
              <a:rPr lang="en-GB" sz="2100" kern="0" dirty="0">
                <a:latin typeface="+mn-lt"/>
              </a:rPr>
              <a:t>from </a:t>
            </a:r>
            <a:r>
              <a:rPr lang="en-GB" sz="2100" kern="0" dirty="0" smtClean="0">
                <a:latin typeface="+mn-lt"/>
              </a:rPr>
              <a:t>the French Ministry </a:t>
            </a:r>
            <a:r>
              <a:rPr lang="en-GB" sz="2100" kern="0" dirty="0">
                <a:latin typeface="+mn-lt"/>
              </a:rPr>
              <a:t>of </a:t>
            </a:r>
            <a:r>
              <a:rPr lang="en-GB" sz="2100" kern="0" dirty="0" smtClean="0">
                <a:latin typeface="+mn-lt"/>
              </a:rPr>
              <a:t>Ecology -governance</a:t>
            </a:r>
            <a:endParaRPr lang="en-GB" sz="2100" kern="0" dirty="0">
              <a:latin typeface="+mn-lt"/>
            </a:endParaRPr>
          </a:p>
          <a:p>
            <a:pPr marL="784225" lvl="1" indent="-300038" algn="l" defTabSz="966788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GB" sz="2100" kern="0" dirty="0" smtClean="0">
                <a:latin typeface="+mn-lt"/>
              </a:rPr>
              <a:t>40</a:t>
            </a:r>
            <a:r>
              <a:rPr lang="en-GB" sz="2100" kern="0" dirty="0">
                <a:latin typeface="+mn-lt"/>
              </a:rPr>
              <a:t>% contracts with private or public </a:t>
            </a:r>
            <a:r>
              <a:rPr lang="en-GB" sz="2100" kern="0" dirty="0" smtClean="0">
                <a:latin typeface="+mn-lt"/>
              </a:rPr>
              <a:t>entities </a:t>
            </a:r>
            <a:r>
              <a:rPr lang="en-GB" sz="2100" kern="0" dirty="0">
                <a:latin typeface="+mn-lt"/>
              </a:rPr>
              <a:t>(including </a:t>
            </a:r>
            <a:r>
              <a:rPr lang="en-GB" sz="2100" kern="0" dirty="0" smtClean="0">
                <a:latin typeface="+mn-lt"/>
              </a:rPr>
              <a:t>Europe)</a:t>
            </a:r>
            <a:endParaRPr lang="en-GB" sz="2100" kern="0" dirty="0">
              <a:solidFill>
                <a:srgbClr val="62398F"/>
              </a:solidFill>
              <a:latin typeface="+mn-lt"/>
            </a:endParaRPr>
          </a:p>
          <a:p>
            <a:pPr defTabSz="966788">
              <a:spcBef>
                <a:spcPct val="20000"/>
              </a:spcBef>
              <a:buFontTx/>
              <a:buChar char="•"/>
              <a:defRPr/>
            </a:pPr>
            <a:endParaRPr lang="en-GB" sz="2100" kern="0" dirty="0">
              <a:solidFill>
                <a:srgbClr val="62398F"/>
              </a:solidFill>
              <a:latin typeface="+mn-lt"/>
            </a:endParaRPr>
          </a:p>
          <a:p>
            <a:pPr defTabSz="966788">
              <a:spcBef>
                <a:spcPct val="20000"/>
              </a:spcBef>
              <a:buFontTx/>
              <a:buChar char="•"/>
              <a:defRPr/>
            </a:pPr>
            <a:endParaRPr lang="en-GB" sz="2100" kern="0" dirty="0">
              <a:solidFill>
                <a:srgbClr val="62398F"/>
              </a:solidFill>
              <a:latin typeface="+mn-lt"/>
            </a:endParaRPr>
          </a:p>
        </p:txBody>
      </p:sp>
      <p:pic>
        <p:nvPicPr>
          <p:cNvPr id="6" name="Picture 8" descr="C:\Documents and Settings\Username.DPT-USERNAME\Bureau\Photos INERIS\bât HQE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198" y="1585391"/>
            <a:ext cx="4967749" cy="3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0198" y="4856991"/>
            <a:ext cx="48067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66788"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rgbClr val="62398F"/>
                </a:solidFill>
              </a:rPr>
              <a:t>Founded in 1960</a:t>
            </a:r>
          </a:p>
          <a:p>
            <a:pPr algn="l" defTabSz="966788"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rgbClr val="62398F"/>
                </a:solidFill>
              </a:rPr>
              <a:t>600 employees, 50 PhD students</a:t>
            </a:r>
          </a:p>
          <a:p>
            <a:pPr algn="l" defTabSz="966788">
              <a:spcBef>
                <a:spcPct val="20000"/>
              </a:spcBef>
              <a:buFontTx/>
              <a:buChar char="•"/>
              <a:defRPr/>
            </a:pPr>
            <a:r>
              <a:rPr lang="en-GB" sz="2000" kern="0" dirty="0" smtClean="0">
                <a:solidFill>
                  <a:srgbClr val="62398F"/>
                </a:solidFill>
              </a:rPr>
              <a:t>70 M€ revenues</a:t>
            </a:r>
            <a:endParaRPr lang="en-GB" sz="2000" kern="0" dirty="0">
              <a:solidFill>
                <a:srgbClr val="62398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712075" y="6804025"/>
            <a:ext cx="2065338" cy="273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1233" tIns="50617" rIns="101233" bIns="50617"/>
          <a:lstStyle/>
          <a:p>
            <a:fld id="{1167587B-3F9B-4D45-A56E-E495CE228573}" type="slidenum">
              <a:rPr lang="en-GB"/>
              <a:pPr/>
              <a:t>5</a:t>
            </a:fld>
            <a:endParaRPr lang="en-GB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638" y="1055688"/>
            <a:ext cx="9043987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441325" y="327025"/>
            <a:ext cx="9072563" cy="268288"/>
          </a:xfrm>
          <a:prstGeom prst="rect">
            <a:avLst/>
          </a:prstGeom>
        </p:spPr>
        <p:txBody>
          <a:bodyPr lIns="101233" tIns="50617" rIns="101233" bIns="50617"/>
          <a:lstStyle/>
          <a:p>
            <a:pPr>
              <a:defRPr/>
            </a:pPr>
            <a:r>
              <a:rPr lang="en-GB" sz="1500" b="1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Organisation</a:t>
            </a:r>
          </a:p>
        </p:txBody>
      </p:sp>
      <p:sp>
        <p:nvSpPr>
          <p:cNvPr id="23557" name="Text Box 1026"/>
          <p:cNvSpPr txBox="1">
            <a:spLocks noChangeArrowheads="1"/>
          </p:cNvSpPr>
          <p:nvPr/>
        </p:nvSpPr>
        <p:spPr bwMode="auto">
          <a:xfrm>
            <a:off x="757238" y="638175"/>
            <a:ext cx="11477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233" tIns="50617" rIns="101233" bIns="50617">
            <a:spAutoFit/>
          </a:bodyPr>
          <a:lstStyle/>
          <a:p>
            <a:r>
              <a:rPr lang="en-GB" sz="2200" b="1">
                <a:solidFill>
                  <a:srgbClr val="003399"/>
                </a:solidFill>
              </a:rPr>
              <a:t>INERIS </a:t>
            </a:r>
            <a:endParaRPr lang="en-GB" sz="2200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2446" y="235124"/>
            <a:ext cx="2934494" cy="1296144"/>
          </a:xfrm>
          <a:solidFill>
            <a:srgbClr val="EDEDF9"/>
          </a:solidFill>
        </p:spPr>
        <p:txBody>
          <a:bodyPr/>
          <a:lstStyle/>
          <a:p>
            <a:pPr algn="ctr"/>
            <a:r>
              <a:rPr lang="en-GB" sz="3200" dirty="0" smtClean="0"/>
              <a:t>INERIS </a:t>
            </a:r>
            <a:br>
              <a:rPr lang="en-GB" sz="3200" dirty="0" smtClean="0"/>
            </a:br>
            <a:r>
              <a:rPr lang="en-GB" sz="1800" dirty="0" smtClean="0">
                <a:solidFill>
                  <a:schemeClr val="tx1"/>
                </a:solidFill>
              </a:rPr>
              <a:t>Controlling risk for sustainable development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3200" dirty="0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1200" y="838200"/>
            <a:ext cx="4114800" cy="1701180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GB" sz="2000" dirty="0" smtClean="0"/>
              <a:t>Prevention of industrial and technological risks.</a:t>
            </a:r>
          </a:p>
          <a:p>
            <a:pPr marL="0" indent="0">
              <a:spcBef>
                <a:spcPct val="0"/>
              </a:spcBef>
            </a:pPr>
            <a:endParaRPr lang="en-GB" sz="2000" dirty="0" smtClean="0"/>
          </a:p>
          <a:p>
            <a:pPr marL="0" indent="0">
              <a:spcBef>
                <a:spcPct val="0"/>
              </a:spcBef>
            </a:pPr>
            <a:endParaRPr lang="en-GB" sz="2000" dirty="0" smtClean="0"/>
          </a:p>
          <a:p>
            <a:pPr marL="0" indent="0">
              <a:spcBef>
                <a:spcPct val="0"/>
              </a:spcBef>
            </a:pPr>
            <a:endParaRPr lang="en-GB" sz="2000" dirty="0" smtClean="0"/>
          </a:p>
          <a:p>
            <a:pPr marL="0" indent="0">
              <a:spcBef>
                <a:spcPct val="0"/>
              </a:spcBef>
            </a:pPr>
            <a:endParaRPr lang="en-GB" sz="2000" dirty="0" smtClean="0"/>
          </a:p>
          <a:p>
            <a:pPr marL="0" indent="0">
              <a:spcBef>
                <a:spcPct val="0"/>
              </a:spcBef>
            </a:pPr>
            <a:endParaRPr lang="en-GB" sz="2000" dirty="0" smtClean="0"/>
          </a:p>
          <a:p>
            <a:pPr marL="0" indent="0">
              <a:spcBef>
                <a:spcPct val="0"/>
              </a:spcBef>
            </a:pPr>
            <a:endParaRPr lang="en-GB" sz="2000" dirty="0" smtClean="0"/>
          </a:p>
          <a:p>
            <a:pPr marL="0" indent="0">
              <a:spcBef>
                <a:spcPct val="0"/>
              </a:spcBef>
            </a:pPr>
            <a:endParaRPr lang="en-GB" sz="2000" dirty="0" smtClean="0"/>
          </a:p>
          <a:p>
            <a:pPr marL="0" indent="0">
              <a:spcBef>
                <a:spcPct val="0"/>
              </a:spcBef>
            </a:pPr>
            <a:endParaRPr lang="en-GB" sz="2000" dirty="0" smtClean="0"/>
          </a:p>
          <a:p>
            <a:pPr marL="0" indent="0">
              <a:spcBef>
                <a:spcPct val="0"/>
              </a:spcBef>
            </a:pPr>
            <a:endParaRPr lang="en-GB" sz="2000" dirty="0" smtClean="0"/>
          </a:p>
          <a:p>
            <a:pPr marL="0" indent="0">
              <a:spcBef>
                <a:spcPct val="0"/>
              </a:spcBef>
            </a:pPr>
            <a:endParaRPr lang="en-GB" sz="2000" dirty="0" smtClean="0"/>
          </a:p>
          <a:p>
            <a:pPr marL="0" indent="0">
              <a:spcBef>
                <a:spcPct val="0"/>
              </a:spcBef>
            </a:pPr>
            <a:endParaRPr lang="en-GB" sz="2000" dirty="0" smtClean="0"/>
          </a:p>
          <a:p>
            <a:pPr marL="0" indent="0">
              <a:spcBef>
                <a:spcPct val="0"/>
              </a:spcBef>
            </a:pPr>
            <a:endParaRPr lang="en-GB" sz="2000" dirty="0" smtClean="0"/>
          </a:p>
          <a:p>
            <a:pPr marL="0" indent="0">
              <a:spcBef>
                <a:spcPct val="0"/>
              </a:spcBef>
            </a:pPr>
            <a:endParaRPr lang="en-GB" sz="2000" dirty="0" smtClean="0"/>
          </a:p>
          <a:p>
            <a:pPr marL="0" indent="0">
              <a:spcBef>
                <a:spcPct val="50000"/>
              </a:spcBef>
            </a:pPr>
            <a:r>
              <a:rPr lang="en-GB" sz="2000" dirty="0" smtClean="0"/>
              <a:t>Participation in the development, improvement , and sharing of best technologies and best practices.</a:t>
            </a:r>
          </a:p>
        </p:txBody>
      </p:sp>
      <p:pic>
        <p:nvPicPr>
          <p:cNvPr id="22533" name="Picture 6" descr="C:\Documents and Settings\Username.DPT-USERNAME\Bureau\Photos INERIS\00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2966" y="3115444"/>
            <a:ext cx="1771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C:\Documents and Settings\Username.DPT-USERNAME\Bureau\Photos INERIS\01355.energieminimaled'inflam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3086" y="145926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9" descr="C:\Documents and Settings\Username.DPT-USERNAME\Bureau\Photos INERIS\DRCME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4574" y="4267572"/>
            <a:ext cx="2059310" cy="164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 descr="C:\Documents and Settings\Username.DPT-USERNAME\Bureau\Photos INERIS\DSC024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8670" y="1891308"/>
            <a:ext cx="2971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270198" y="2395364"/>
            <a:ext cx="3914775" cy="863724"/>
          </a:xfrm>
        </p:spPr>
        <p:txBody>
          <a:bodyPr/>
          <a:lstStyle/>
          <a:p>
            <a:pPr marL="0" indent="0"/>
            <a:r>
              <a:rPr lang="en-GB" sz="2000" dirty="0" smtClean="0"/>
              <a:t>Prevention of risks associated with chemical substances.</a:t>
            </a:r>
          </a:p>
        </p:txBody>
      </p:sp>
      <p:pic>
        <p:nvPicPr>
          <p:cNvPr id="11" name="Picture 3" descr="C:\Documents and Settings\Frejafon\Bureau\Mission Nano\anim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198" y="3331468"/>
            <a:ext cx="3096343" cy="231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Documents and Settings\Username.DPT-USERNAME\Bureau\Photos INERIS\00895ANALYSE_DES_PARAM_TR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0318" y="5275684"/>
            <a:ext cx="25466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563" y="2547938"/>
            <a:ext cx="8572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250" y="5619750"/>
            <a:ext cx="11826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Image 13" descr="CIMG0339.JPG"/>
          <p:cNvPicPr>
            <a:picLocks noChangeAspect="1"/>
          </p:cNvPicPr>
          <p:nvPr/>
        </p:nvPicPr>
        <p:blipFill>
          <a:blip r:embed="rId4" cstate="print"/>
          <a:srcRect l="23068" t="6152" b="12303"/>
          <a:stretch>
            <a:fillRect/>
          </a:stretch>
        </p:blipFill>
        <p:spPr bwMode="auto">
          <a:xfrm>
            <a:off x="6453188" y="4314825"/>
            <a:ext cx="2000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8"/>
          <p:cNvSpPr>
            <a:spLocks noChangeArrowheads="1"/>
          </p:cNvSpPr>
          <p:nvPr/>
        </p:nvSpPr>
        <p:spPr bwMode="auto">
          <a:xfrm>
            <a:off x="309563" y="2833688"/>
            <a:ext cx="3714750" cy="2357437"/>
          </a:xfrm>
          <a:prstGeom prst="rect">
            <a:avLst/>
          </a:prstGeom>
          <a:solidFill>
            <a:srgbClr val="FFF8E5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Rectangle 17"/>
          <p:cNvSpPr>
            <a:spLocks noChangeArrowheads="1"/>
          </p:cNvSpPr>
          <p:nvPr/>
        </p:nvSpPr>
        <p:spPr bwMode="auto">
          <a:xfrm>
            <a:off x="309563" y="547688"/>
            <a:ext cx="9786937" cy="1857375"/>
          </a:xfrm>
          <a:prstGeom prst="rect">
            <a:avLst/>
          </a:prstGeom>
          <a:solidFill>
            <a:srgbClr val="FFF8E5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7" name="Picture 2" descr="C:\Documents and Settings\Frejafon\Bureau\LIBS photo\P10104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00" y="619125"/>
            <a:ext cx="1071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à coins arrondis 44"/>
          <p:cNvSpPr/>
          <p:nvPr/>
        </p:nvSpPr>
        <p:spPr bwMode="auto">
          <a:xfrm>
            <a:off x="7953375" y="4976813"/>
            <a:ext cx="2143125" cy="928687"/>
          </a:xfrm>
          <a:prstGeom prst="roundRect">
            <a:avLst/>
          </a:prstGeom>
          <a:solidFill>
            <a:srgbClr val="CCECFF">
              <a:alpha val="74902"/>
            </a:srgb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31800" dist="203200" dir="2700000" algn="tl" rotWithShape="0">
              <a:schemeClr val="tx2">
                <a:alpha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050" b="1" cap="all" dirty="0">
                <a:latin typeface="Arial Narrow" pitchFamily="34" charset="0"/>
              </a:rPr>
              <a:t>Exposition assessment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Occupational exposure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Accidental exposure scenarios </a:t>
            </a:r>
            <a:endParaRPr lang="en-US" sz="800" dirty="0">
              <a:latin typeface="Arial Narrow" pitchFamily="34" charset="0"/>
              <a:sym typeface="Wingdings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Environmental exposure</a:t>
            </a:r>
            <a:endParaRPr lang="en-US" sz="800" i="1" dirty="0">
              <a:latin typeface="Arial Narrow" pitchFamily="34" charset="0"/>
            </a:endParaRPr>
          </a:p>
        </p:txBody>
      </p:sp>
      <p:pic>
        <p:nvPicPr>
          <p:cNvPr id="10249" name="Picture 2" descr="Img-43 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9450" y="690563"/>
            <a:ext cx="7651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à coins arrondis 59"/>
          <p:cNvSpPr/>
          <p:nvPr/>
        </p:nvSpPr>
        <p:spPr bwMode="auto">
          <a:xfrm>
            <a:off x="2452688" y="5976938"/>
            <a:ext cx="2928937" cy="928687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31800" dist="203200" dir="2700000" algn="tl" rotWithShape="0">
              <a:schemeClr val="tx2">
                <a:alpha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050" b="1" cap="all" dirty="0">
                <a:latin typeface="Arial Narrow" pitchFamily="34" charset="0"/>
              </a:rPr>
              <a:t>SOCIO-ECONOMIC ANALYSIS</a:t>
            </a:r>
          </a:p>
          <a:p>
            <a:pPr>
              <a:defRPr/>
            </a:pPr>
            <a:r>
              <a:rPr lang="en-US" sz="1050" dirty="0">
                <a:latin typeface="Arial Narrow" pitchFamily="34" charset="0"/>
              </a:rPr>
              <a:t>Integration of LCA and LCC results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Cost benefit &amp; cost-efficiency analysis (CBA, CEA)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Multi-criteria analysis (MCA)</a:t>
            </a:r>
          </a:p>
          <a:p>
            <a:pPr>
              <a:defRPr/>
            </a:pPr>
            <a:r>
              <a:rPr lang="en-US" sz="800" dirty="0">
                <a:latin typeface="Arial Narrow" pitchFamily="34" charset="0"/>
                <a:sym typeface="Wingdings" pitchFamily="2" charset="2"/>
              </a:rPr>
              <a:t>	</a:t>
            </a:r>
          </a:p>
        </p:txBody>
      </p:sp>
      <p:sp>
        <p:nvSpPr>
          <p:cNvPr id="61" name="Rectangle à coins arrondis 60"/>
          <p:cNvSpPr/>
          <p:nvPr/>
        </p:nvSpPr>
        <p:spPr bwMode="auto">
          <a:xfrm>
            <a:off x="7810500" y="3833813"/>
            <a:ext cx="2357438" cy="928687"/>
          </a:xfrm>
          <a:prstGeom prst="roundRect">
            <a:avLst/>
          </a:prstGeom>
          <a:solidFill>
            <a:srgbClr val="CCECFF">
              <a:alpha val="74902"/>
            </a:srgb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31800" dist="203200" dir="2700000" algn="tl" rotWithShape="0">
              <a:schemeClr val="tx2">
                <a:alpha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050" b="1" cap="all" dirty="0">
                <a:latin typeface="Arial Narrow" pitchFamily="34" charset="0"/>
              </a:rPr>
              <a:t>RISK ANALYSIS</a:t>
            </a:r>
            <a:endParaRPr lang="en-US" sz="800" dirty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“Control banding”  tools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Semi-quantitative risk assessment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Safety barriers management &amp; definition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I Intrinsic safety</a:t>
            </a:r>
          </a:p>
          <a:p>
            <a:pPr>
              <a:defRPr/>
            </a:pPr>
            <a:endParaRPr lang="en-US" sz="1050" dirty="0">
              <a:latin typeface="Arial Narrow" pitchFamily="34" charset="0"/>
            </a:endParaRPr>
          </a:p>
        </p:txBody>
      </p:sp>
      <p:pic>
        <p:nvPicPr>
          <p:cNvPr id="10252" name="Picture 171" descr="E:\Nanoris\presentation\rapport sci 2007\photo\Nanotubes de carbone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3125" y="1404938"/>
            <a:ext cx="627063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à coins arrondis 61"/>
          <p:cNvSpPr/>
          <p:nvPr/>
        </p:nvSpPr>
        <p:spPr bwMode="auto">
          <a:xfrm>
            <a:off x="7453313" y="762000"/>
            <a:ext cx="2500312" cy="1214438"/>
          </a:xfrm>
          <a:prstGeom prst="roundRect">
            <a:avLst/>
          </a:prstGeom>
          <a:solidFill>
            <a:srgbClr val="5FE8D6">
              <a:alpha val="74902"/>
            </a:srgb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31800" dist="203200" dir="2700000" algn="tl" rotWithShape="0">
              <a:schemeClr val="tx2">
                <a:alpha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050" b="1" cap="all" dirty="0" smtClean="0">
                <a:solidFill>
                  <a:srgbClr val="FF0000"/>
                </a:solidFill>
                <a:latin typeface="Arial Narrow" pitchFamily="34" charset="0"/>
              </a:rPr>
              <a:t>PRODUCT </a:t>
            </a:r>
            <a:r>
              <a:rPr lang="en-US" sz="1050" b="1" cap="all" dirty="0">
                <a:solidFill>
                  <a:srgbClr val="FF0000"/>
                </a:solidFill>
                <a:latin typeface="Arial Narrow" pitchFamily="34" charset="0"/>
              </a:rPr>
              <a:t>CHARACTERIZATION</a:t>
            </a:r>
          </a:p>
          <a:p>
            <a:pPr>
              <a:defRPr/>
            </a:pPr>
            <a:r>
              <a:rPr lang="en-US" sz="1050" b="1" cap="all" dirty="0">
                <a:latin typeface="Arial Narrow" pitchFamily="34" charset="0"/>
              </a:rPr>
              <a:t>NANOBENCH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</a:t>
            </a:r>
            <a:r>
              <a:rPr lang="en-US" sz="1050" dirty="0" err="1">
                <a:latin typeface="Arial Narrow" pitchFamily="34" charset="0"/>
              </a:rPr>
              <a:t>Physico</a:t>
            </a:r>
            <a:r>
              <a:rPr lang="en-US" sz="1050" dirty="0">
                <a:latin typeface="Arial Narrow" pitchFamily="34" charset="0"/>
              </a:rPr>
              <a:t>-chemical properties (TEM, SEM…)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Dedicated  </a:t>
            </a:r>
            <a:r>
              <a:rPr lang="en-US" sz="1050" dirty="0" smtClean="0">
                <a:latin typeface="Arial Narrow" pitchFamily="34" charset="0"/>
              </a:rPr>
              <a:t>equipments </a:t>
            </a:r>
            <a:r>
              <a:rPr lang="en-US" sz="1050" dirty="0">
                <a:latin typeface="Arial Narrow" pitchFamily="34" charset="0"/>
              </a:rPr>
              <a:t>:</a:t>
            </a:r>
          </a:p>
          <a:p>
            <a:pPr>
              <a:tabLst>
                <a:tab pos="355600" algn="l"/>
              </a:tabLst>
              <a:defRPr/>
            </a:pPr>
            <a:r>
              <a:rPr lang="en-US" sz="1050" dirty="0">
                <a:latin typeface="Arial Narrow" pitchFamily="34" charset="0"/>
              </a:rPr>
              <a:t>	Use and ageing (mechanical stress…)</a:t>
            </a:r>
          </a:p>
          <a:p>
            <a:pPr>
              <a:tabLst>
                <a:tab pos="355600" algn="l"/>
              </a:tabLst>
              <a:defRPr/>
            </a:pPr>
            <a:r>
              <a:rPr lang="en-US" sz="1050" dirty="0">
                <a:latin typeface="Arial Narrow" pitchFamily="34" charset="0"/>
              </a:rPr>
              <a:t>	End of life (recycling)</a:t>
            </a:r>
            <a:endParaRPr lang="en-US" sz="800" dirty="0">
              <a:latin typeface="Arial Narrow" pitchFamily="34" charset="0"/>
            </a:endParaRPr>
          </a:p>
          <a:p>
            <a:pPr>
              <a:defRPr/>
            </a:pPr>
            <a:endParaRPr lang="en-US" sz="1050" cap="all" dirty="0">
              <a:latin typeface="Arial Narrow" pitchFamily="34" charset="0"/>
            </a:endParaRPr>
          </a:p>
        </p:txBody>
      </p:sp>
      <p:sp>
        <p:nvSpPr>
          <p:cNvPr id="63" name="Rectangle à coins arrondis 62"/>
          <p:cNvSpPr/>
          <p:nvPr/>
        </p:nvSpPr>
        <p:spPr bwMode="auto">
          <a:xfrm>
            <a:off x="452438" y="5548313"/>
            <a:ext cx="1857375" cy="95250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31800" dist="203200" dir="2700000" algn="tl" rotWithShape="0">
              <a:schemeClr val="tx2">
                <a:alpha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050" b="1" cap="all" dirty="0">
                <a:latin typeface="Arial Narrow" pitchFamily="34" charset="0"/>
              </a:rPr>
              <a:t>Expertise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Industries, public authorities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</a:t>
            </a:r>
            <a:r>
              <a:rPr lang="en-US" sz="1050" dirty="0" err="1">
                <a:latin typeface="Arial Narrow" pitchFamily="34" charset="0"/>
              </a:rPr>
              <a:t>nanoREACH</a:t>
            </a:r>
            <a:r>
              <a:rPr lang="en-US" sz="1050" dirty="0">
                <a:latin typeface="Arial Narrow" pitchFamily="34" charset="0"/>
              </a:rPr>
              <a:t>, ANSES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ISO, CEN &amp; AFNOR  </a:t>
            </a:r>
            <a:endParaRPr lang="en-US" sz="800" dirty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OECD – WPNM</a:t>
            </a:r>
            <a:endParaRPr lang="en-US" sz="800" dirty="0">
              <a:latin typeface="Arial Narrow" pitchFamily="34" charset="0"/>
            </a:endParaRPr>
          </a:p>
          <a:p>
            <a:pPr>
              <a:defRPr/>
            </a:pPr>
            <a:endParaRPr lang="en-US" sz="1050" dirty="0">
              <a:latin typeface="Arial Narrow" pitchFamily="34" charset="0"/>
            </a:endParaRPr>
          </a:p>
        </p:txBody>
      </p:sp>
      <p:sp>
        <p:nvSpPr>
          <p:cNvPr id="64" name="Rectangle à coins arrondis 63"/>
          <p:cNvSpPr/>
          <p:nvPr/>
        </p:nvSpPr>
        <p:spPr bwMode="auto">
          <a:xfrm>
            <a:off x="5524500" y="5976938"/>
            <a:ext cx="2214563" cy="928687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31800" dist="203200" dir="2700000" algn="tl" rotWithShape="0">
              <a:schemeClr val="tx2">
                <a:alpha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050" b="1" cap="all">
                <a:latin typeface="Arial Narrow" pitchFamily="34" charset="0"/>
              </a:rPr>
              <a:t>TRAINING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>
                <a:latin typeface="Arial Narrow" pitchFamily="34" charset="0"/>
              </a:rPr>
              <a:t> Workers, HS department, regulators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>
                <a:latin typeface="Arial Narrow" pitchFamily="34" charset="0"/>
              </a:rPr>
              <a:t> nanosafety</a:t>
            </a: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7881938" y="6191250"/>
            <a:ext cx="1500187" cy="6429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31800" dist="203200" dir="2700000" algn="tl" rotWithShape="0">
              <a:schemeClr val="tx2">
                <a:alpha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050" b="1" cap="all" dirty="0">
                <a:solidFill>
                  <a:srgbClr val="FF0000"/>
                </a:solidFill>
                <a:latin typeface="Arial Narrow" pitchFamily="34" charset="0"/>
              </a:rPr>
              <a:t>CERTIFICATION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</a:t>
            </a:r>
            <a:r>
              <a:rPr lang="en-US" sz="1050" dirty="0" err="1">
                <a:latin typeface="Arial Narrow" pitchFamily="34" charset="0"/>
              </a:rPr>
              <a:t>NanoCert</a:t>
            </a:r>
            <a:r>
              <a:rPr lang="en-US" sz="1050" dirty="0">
                <a:latin typeface="Arial Narrow" pitchFamily="34" charset="0"/>
              </a:rPr>
              <a:t>  Workers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</a:t>
            </a:r>
            <a:r>
              <a:rPr lang="en-US" sz="1050" dirty="0" err="1">
                <a:latin typeface="Arial Narrow" pitchFamily="34" charset="0"/>
              </a:rPr>
              <a:t>NanoCert</a:t>
            </a:r>
            <a:r>
              <a:rPr lang="en-US" sz="1050" dirty="0">
                <a:latin typeface="Arial Narrow" pitchFamily="34" charset="0"/>
              </a:rPr>
              <a:t> MTD</a:t>
            </a:r>
          </a:p>
        </p:txBody>
      </p:sp>
      <p:sp>
        <p:nvSpPr>
          <p:cNvPr id="10257" name="ZoneTexte 19"/>
          <p:cNvSpPr txBox="1">
            <a:spLocks noChangeArrowheads="1"/>
          </p:cNvSpPr>
          <p:nvPr/>
        </p:nvSpPr>
        <p:spPr bwMode="auto">
          <a:xfrm>
            <a:off x="1477622" y="2097088"/>
            <a:ext cx="77540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Dedicated Installation  for safe manipulation of </a:t>
            </a:r>
            <a:r>
              <a:rPr lang="en-US" sz="1400" b="1" dirty="0" err="1" smtClean="0"/>
              <a:t>nanoparticles</a:t>
            </a:r>
            <a:r>
              <a:rPr lang="en-US" sz="1400" b="1" dirty="0" smtClean="0"/>
              <a:t>  </a:t>
            </a:r>
            <a:r>
              <a:rPr lang="en-US" sz="1400" b="1" dirty="0"/>
              <a:t>(Halle </a:t>
            </a:r>
            <a:r>
              <a:rPr lang="en-US" sz="1400" b="1" dirty="0" err="1"/>
              <a:t>nano</a:t>
            </a:r>
            <a:r>
              <a:rPr lang="en-US" sz="1400" b="1" dirty="0"/>
              <a:t>, </a:t>
            </a:r>
            <a:r>
              <a:rPr lang="en-US" sz="1400" b="1" dirty="0" err="1"/>
              <a:t>NanoBench</a:t>
            </a:r>
            <a:r>
              <a:rPr lang="en-US" sz="1400" b="1" dirty="0"/>
              <a:t>)</a:t>
            </a:r>
          </a:p>
        </p:txBody>
      </p:sp>
      <p:sp>
        <p:nvSpPr>
          <p:cNvPr id="10258" name="ZoneTexte 20"/>
          <p:cNvSpPr txBox="1">
            <a:spLocks noChangeArrowheads="1"/>
          </p:cNvSpPr>
          <p:nvPr/>
        </p:nvSpPr>
        <p:spPr bwMode="auto">
          <a:xfrm>
            <a:off x="870936" y="4905375"/>
            <a:ext cx="23903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Dedicated GLP platforms</a:t>
            </a:r>
            <a:endParaRPr lang="en-US" sz="1400" b="1" dirty="0"/>
          </a:p>
        </p:txBody>
      </p:sp>
      <p:pic>
        <p:nvPicPr>
          <p:cNvPr id="1025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25" y="3619500"/>
            <a:ext cx="952500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60" name="Picture 3" descr="C:\Documents and Settings\Frejafon\Bureau\Mission Nano\animex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5313" y="3511550"/>
            <a:ext cx="1389062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4"/>
          <p:cNvPicPr>
            <a:picLocks noChangeAspect="1" noChangeArrowheads="1"/>
          </p:cNvPicPr>
          <p:nvPr/>
        </p:nvPicPr>
        <p:blipFill>
          <a:blip r:embed="rId10" cstate="print"/>
          <a:srcRect t="33437" b="33437"/>
          <a:stretch>
            <a:fillRect/>
          </a:stretch>
        </p:blipFill>
        <p:spPr bwMode="auto">
          <a:xfrm>
            <a:off x="2595563" y="4394200"/>
            <a:ext cx="12858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à coins arrondis 47"/>
          <p:cNvSpPr/>
          <p:nvPr/>
        </p:nvSpPr>
        <p:spPr bwMode="auto">
          <a:xfrm>
            <a:off x="523875" y="4191000"/>
            <a:ext cx="2286000" cy="642938"/>
          </a:xfrm>
          <a:prstGeom prst="roundRect">
            <a:avLst/>
          </a:prstGeom>
          <a:solidFill>
            <a:srgbClr val="5FE8D6">
              <a:alpha val="74902"/>
            </a:srgbClr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31800" dist="203200" dir="2700000" algn="tl" rotWithShape="0">
              <a:schemeClr val="tx2">
                <a:alpha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050" b="1" cap="all" dirty="0">
                <a:solidFill>
                  <a:srgbClr val="FF0000"/>
                </a:solidFill>
                <a:latin typeface="Arial Narrow" pitchFamily="34" charset="0"/>
              </a:rPr>
              <a:t>ECOTOXICOLOGY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Experimental (Ageing, OECD tests…)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Dedicated equipments (</a:t>
            </a:r>
            <a:r>
              <a:rPr lang="en-US" sz="1050" dirty="0" err="1">
                <a:latin typeface="Arial Narrow" pitchFamily="34" charset="0"/>
              </a:rPr>
              <a:t>mesocosm</a:t>
            </a:r>
            <a:r>
              <a:rPr lang="en-US" sz="1050" dirty="0">
                <a:latin typeface="Arial Narrow" pitchFamily="34" charset="0"/>
              </a:rPr>
              <a:t>)</a:t>
            </a:r>
            <a:endParaRPr lang="en-US" sz="800" dirty="0">
              <a:latin typeface="Arial Narrow" pitchFamily="34" charset="0"/>
            </a:endParaRPr>
          </a:p>
        </p:txBody>
      </p:sp>
      <p:pic>
        <p:nvPicPr>
          <p:cNvPr id="10263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52625" y="619125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à coins arrondis 43"/>
          <p:cNvSpPr/>
          <p:nvPr/>
        </p:nvSpPr>
        <p:spPr bwMode="auto">
          <a:xfrm>
            <a:off x="3309938" y="762000"/>
            <a:ext cx="2857500" cy="1214438"/>
          </a:xfrm>
          <a:prstGeom prst="roundRect">
            <a:avLst/>
          </a:prstGeom>
          <a:solidFill>
            <a:srgbClr val="5FE8D6">
              <a:alpha val="74902"/>
            </a:srgbClr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31800" dist="203200" dir="2700000" algn="tl" rotWithShape="0">
              <a:schemeClr val="tx2">
                <a:alpha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100" b="1" cap="all" dirty="0" smtClean="0">
                <a:solidFill>
                  <a:srgbClr val="FF0000"/>
                </a:solidFill>
                <a:latin typeface="Arial Narrow" pitchFamily="34" charset="0"/>
              </a:rPr>
              <a:t>INSTRUMENT  DEVELOPMENTS</a:t>
            </a:r>
            <a:endParaRPr lang="en-US" sz="1100" b="1" cap="all" dirty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100" dirty="0">
                <a:latin typeface="Arial Narrow" pitchFamily="34" charset="0"/>
              </a:rPr>
              <a:t>On-line monitoring (LIBS, LII, LIF)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100" dirty="0">
                <a:latin typeface="Arial Narrow" pitchFamily="34" charset="0"/>
              </a:rPr>
              <a:t> Sampling techniques(microscopy, TEM)</a:t>
            </a:r>
            <a:endParaRPr lang="en-US" sz="900" dirty="0">
              <a:latin typeface="Arial Narrow" pitchFamily="34" charset="0"/>
              <a:sym typeface="Wingdings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100" dirty="0">
                <a:latin typeface="Arial Narrow" pitchFamily="34" charset="0"/>
              </a:rPr>
              <a:t> Instrumental calibration, </a:t>
            </a:r>
            <a:r>
              <a:rPr lang="en-US" sz="1100" dirty="0" err="1">
                <a:latin typeface="Arial Narrow" pitchFamily="34" charset="0"/>
              </a:rPr>
              <a:t>perf</a:t>
            </a:r>
            <a:r>
              <a:rPr lang="en-US" sz="1100" dirty="0">
                <a:latin typeface="Arial Narrow" pitchFamily="34" charset="0"/>
              </a:rPr>
              <a:t>. evaluation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100" dirty="0">
                <a:latin typeface="Arial Narrow" pitchFamily="34" charset="0"/>
              </a:rPr>
              <a:t> </a:t>
            </a:r>
            <a:r>
              <a:rPr lang="en-US" sz="1100" dirty="0" err="1">
                <a:latin typeface="Arial Narrow" pitchFamily="34" charset="0"/>
              </a:rPr>
              <a:t>Nano</a:t>
            </a:r>
            <a:r>
              <a:rPr lang="en-US" sz="1100" dirty="0">
                <a:latin typeface="Arial Narrow" pitchFamily="34" charset="0"/>
              </a:rPr>
              <a:t> generation and </a:t>
            </a:r>
            <a:r>
              <a:rPr lang="en-US" sz="1100" dirty="0" err="1">
                <a:latin typeface="Arial Narrow" pitchFamily="34" charset="0"/>
              </a:rPr>
              <a:t>aerosolisation</a:t>
            </a:r>
            <a:r>
              <a:rPr lang="en-US" sz="1100" dirty="0">
                <a:latin typeface="Arial Narrow" pitchFamily="34" charset="0"/>
              </a:rPr>
              <a:t> modules</a:t>
            </a:r>
          </a:p>
        </p:txBody>
      </p:sp>
      <p:pic>
        <p:nvPicPr>
          <p:cNvPr id="10265" name="Picture 13" descr="C:\DOCUME~1\fleury-d\LOCALS~1\Temp\XPgrpwise\4C93495DInerisInerisPO1001696A30122FD1\IMAGE.BMP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 b="22359"/>
          <a:stretch>
            <a:fillRect/>
          </a:stretch>
        </p:blipFill>
        <p:spPr bwMode="auto">
          <a:xfrm>
            <a:off x="6953250" y="2619375"/>
            <a:ext cx="1357313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à coins arrondis 42"/>
          <p:cNvSpPr/>
          <p:nvPr/>
        </p:nvSpPr>
        <p:spPr bwMode="auto">
          <a:xfrm>
            <a:off x="4158630" y="3262310"/>
            <a:ext cx="3223260" cy="1797350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INERIS TASK FORCE ON NANOTECHNOLOGIES Risk </a:t>
            </a:r>
            <a:r>
              <a:rPr lang="en-US" sz="1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ASSESSMENT</a:t>
            </a:r>
            <a:endParaRPr lang="en-US" sz="18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Help Industries, Laboratories and Authorities to develop safer processes and products </a:t>
            </a:r>
            <a:r>
              <a:rPr lang="en-US" sz="800" dirty="0">
                <a:solidFill>
                  <a:schemeClr val="tx2"/>
                </a:solidFill>
                <a:latin typeface="Arial Narrow" pitchFamily="34" charset="0"/>
              </a:rPr>
              <a:t>(emeric.frejafon@ineris.fr)</a:t>
            </a:r>
            <a:endParaRPr lang="en-US" sz="14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1" name="Rectangle à coins arrondis 50"/>
          <p:cNvSpPr/>
          <p:nvPr/>
        </p:nvSpPr>
        <p:spPr bwMode="auto">
          <a:xfrm>
            <a:off x="8024813" y="2690813"/>
            <a:ext cx="1714500" cy="642937"/>
          </a:xfrm>
          <a:prstGeom prst="roundRect">
            <a:avLst/>
          </a:prstGeom>
          <a:solidFill>
            <a:srgbClr val="CCECFF">
              <a:alpha val="74902"/>
            </a:srgb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31800" dist="203200" dir="2700000" algn="tl" rotWithShape="0">
              <a:schemeClr val="tx2">
                <a:alpha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050" b="1" cap="all" dirty="0">
                <a:latin typeface="Arial Narrow" pitchFamily="34" charset="0"/>
              </a:rPr>
              <a:t>MODELISATION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nucleation, agglomeration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Reactivity-Transport </a:t>
            </a:r>
          </a:p>
        </p:txBody>
      </p:sp>
      <p:pic>
        <p:nvPicPr>
          <p:cNvPr id="10270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63888" y="3548063"/>
            <a:ext cx="86042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" name="Rectangle à coins arrondis 46"/>
          <p:cNvSpPr/>
          <p:nvPr/>
        </p:nvSpPr>
        <p:spPr bwMode="auto">
          <a:xfrm>
            <a:off x="414214" y="2899420"/>
            <a:ext cx="3058691" cy="785812"/>
          </a:xfrm>
          <a:prstGeom prst="roundRect">
            <a:avLst/>
          </a:prstGeom>
          <a:solidFill>
            <a:srgbClr val="5FE8D6">
              <a:alpha val="74902"/>
            </a:srgbClr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31800" dist="203200" dir="2700000" algn="tl" rotWithShape="0">
              <a:schemeClr val="tx2">
                <a:alpha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050" b="1" cap="all" dirty="0">
                <a:solidFill>
                  <a:srgbClr val="FF0000"/>
                </a:solidFill>
                <a:latin typeface="Arial Narrow" pitchFamily="34" charset="0"/>
              </a:rPr>
              <a:t>TOXICOLOGY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</a:t>
            </a:r>
            <a:r>
              <a:rPr lang="en-US" sz="1050" dirty="0" smtClean="0">
                <a:latin typeface="Arial Narrow" pitchFamily="34" charset="0"/>
              </a:rPr>
              <a:t>Experimentation </a:t>
            </a:r>
            <a:r>
              <a:rPr lang="en-US" sz="1050" dirty="0">
                <a:latin typeface="Arial Narrow" pitchFamily="34" charset="0"/>
              </a:rPr>
              <a:t>(stress, inflammation, </a:t>
            </a:r>
            <a:r>
              <a:rPr lang="en-US" sz="1050" dirty="0" err="1">
                <a:latin typeface="Arial Narrow" pitchFamily="34" charset="0"/>
              </a:rPr>
              <a:t>genotoxicity</a:t>
            </a:r>
            <a:r>
              <a:rPr lang="en-US" sz="1050" dirty="0">
                <a:latin typeface="Arial Narrow" pitchFamily="34" charset="0"/>
              </a:rPr>
              <a:t>..)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In vitro  &amp; In-</a:t>
            </a:r>
            <a:r>
              <a:rPr lang="en-US" sz="1050" dirty="0" err="1">
                <a:latin typeface="Arial Narrow" pitchFamily="34" charset="0"/>
              </a:rPr>
              <a:t>silico</a:t>
            </a:r>
            <a:r>
              <a:rPr lang="en-US" sz="1050" dirty="0">
                <a:latin typeface="Arial Narrow" pitchFamily="34" charset="0"/>
              </a:rPr>
              <a:t> (QSARs, TK, PBPK…)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050" dirty="0">
                <a:latin typeface="Arial Narrow" pitchFamily="34" charset="0"/>
              </a:rPr>
              <a:t> Dedicated equipments (in-vitro, in-vivo inhalation)</a:t>
            </a:r>
            <a:endParaRPr lang="en-US" sz="800" dirty="0">
              <a:latin typeface="Arial Narrow" pitchFamily="34" charset="0"/>
            </a:endParaRPr>
          </a:p>
        </p:txBody>
      </p:sp>
      <p:sp>
        <p:nvSpPr>
          <p:cNvPr id="40" name="Rectangle à coins arrondis 39"/>
          <p:cNvSpPr/>
          <p:nvPr/>
        </p:nvSpPr>
        <p:spPr bwMode="auto">
          <a:xfrm>
            <a:off x="381000" y="762000"/>
            <a:ext cx="2000250" cy="1214438"/>
          </a:xfrm>
          <a:prstGeom prst="roundRect">
            <a:avLst/>
          </a:prstGeom>
          <a:solidFill>
            <a:srgbClr val="5FE8D6">
              <a:alpha val="74902"/>
            </a:srgbClr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31800" dist="203200" dir="2700000" algn="tl" rotWithShape="0">
              <a:schemeClr val="tx2">
                <a:alpha val="4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1100" b="1" cap="all" dirty="0">
                <a:solidFill>
                  <a:srgbClr val="FF0000"/>
                </a:solidFill>
                <a:latin typeface="Arial Narrow" pitchFamily="34" charset="0"/>
              </a:rPr>
              <a:t>PROCESS SAFETY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100" dirty="0">
                <a:latin typeface="Arial Narrow" pitchFamily="34" charset="0"/>
              </a:rPr>
              <a:t>Fire, explosion hazards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100" dirty="0">
                <a:latin typeface="Arial Narrow" pitchFamily="34" charset="0"/>
              </a:rPr>
              <a:t> Loss of containment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100" dirty="0">
                <a:latin typeface="Arial Narrow" pitchFamily="34" charset="0"/>
              </a:rPr>
              <a:t> Safety parameters (MIE, </a:t>
            </a:r>
            <a:r>
              <a:rPr lang="en-US" sz="1100" dirty="0" err="1">
                <a:latin typeface="Arial Narrow" pitchFamily="34" charset="0"/>
              </a:rPr>
              <a:t>Kst</a:t>
            </a:r>
            <a:r>
              <a:rPr lang="en-US" sz="1100" dirty="0">
                <a:latin typeface="Arial Narrow" pitchFamily="34" charset="0"/>
              </a:rPr>
              <a:t>…)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100" dirty="0">
                <a:latin typeface="Arial Narrow" pitchFamily="34" charset="0"/>
                <a:sym typeface="Wingdings" pitchFamily="2" charset="2"/>
              </a:rPr>
              <a:t> Molecular modeling QSPRs</a:t>
            </a:r>
            <a:endParaRPr lang="en-US" sz="900" dirty="0">
              <a:latin typeface="Arial Narrow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900" dirty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900" dirty="0">
              <a:latin typeface="Arial Narrow" pitchFamily="34" charset="0"/>
            </a:endParaRPr>
          </a:p>
          <a:p>
            <a:pPr>
              <a:defRPr/>
            </a:pPr>
            <a:endParaRPr lang="en-US" sz="1100" dirty="0">
              <a:latin typeface="Arial Narrow" pitchFamily="34" charset="0"/>
            </a:endParaRPr>
          </a:p>
          <a:p>
            <a:pPr>
              <a:defRPr/>
            </a:pPr>
            <a:endParaRPr lang="en-US" sz="11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ChangeArrowheads="1"/>
          </p:cNvSpPr>
          <p:nvPr/>
        </p:nvSpPr>
        <p:spPr bwMode="auto">
          <a:xfrm>
            <a:off x="290513" y="1113309"/>
            <a:ext cx="9929812" cy="56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5612" tIns="46967" rIns="95612" bIns="46967" anchor="ctr"/>
          <a:lstStyle/>
          <a:p>
            <a:pPr defTabSz="966788"/>
            <a:r>
              <a:rPr lang="en-GB" sz="2900" dirty="0">
                <a:solidFill>
                  <a:srgbClr val="FF0000"/>
                </a:solidFill>
                <a:latin typeface="Arial" pitchFamily="34" charset="0"/>
              </a:rPr>
              <a:t>Main goals of the Experimental Toxicology Unit</a:t>
            </a:r>
            <a:endParaRPr lang="fr-FR" sz="29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267" name="Rectangle 1027"/>
          <p:cNvSpPr>
            <a:spLocks noChangeArrowheads="1"/>
          </p:cNvSpPr>
          <p:nvPr/>
        </p:nvSpPr>
        <p:spPr bwMode="auto">
          <a:xfrm>
            <a:off x="452438" y="2047875"/>
            <a:ext cx="9661525" cy="432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5612" tIns="46967" rIns="95612" bIns="46967"/>
          <a:lstStyle/>
          <a:p>
            <a:pPr marL="371475" indent="-317500" defTabSz="1022350">
              <a:lnSpc>
                <a:spcPct val="80000"/>
              </a:lnSpc>
              <a:spcBef>
                <a:spcPct val="15000"/>
              </a:spcBef>
              <a:buClr>
                <a:srgbClr val="003399"/>
              </a:buClr>
              <a:buSzPct val="100000"/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</a:rPr>
              <a:t>Assessment and prevention of hazards produced by 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</a:endParaRPr>
          </a:p>
          <a:p>
            <a:pPr marL="371475" indent="-317500" defTabSz="1022350">
              <a:lnSpc>
                <a:spcPct val="80000"/>
              </a:lnSpc>
              <a:spcBef>
                <a:spcPct val="15000"/>
              </a:spcBef>
              <a:buClr>
                <a:srgbClr val="003399"/>
              </a:buClr>
              <a:buSzPct val="100000"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</a:rPr>
              <a:t>chemical 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</a:rPr>
              <a:t>and physical agents to human health</a:t>
            </a:r>
          </a:p>
          <a:p>
            <a:pPr marL="371475" indent="-317500" defTabSz="1022350">
              <a:lnSpc>
                <a:spcPct val="80000"/>
              </a:lnSpc>
              <a:spcBef>
                <a:spcPct val="15000"/>
              </a:spcBef>
              <a:buClr>
                <a:srgbClr val="003399"/>
              </a:buClr>
              <a:buSzPct val="100000"/>
              <a:buFont typeface="Wingdings" pitchFamily="2" charset="2"/>
              <a:buChar char="Ø"/>
            </a:pPr>
            <a:endParaRPr lang="fr-FR" sz="1000" dirty="0">
              <a:solidFill>
                <a:srgbClr val="7030A0"/>
              </a:solidFill>
              <a:latin typeface="Arial" pitchFamily="34" charset="0"/>
            </a:endParaRPr>
          </a:p>
          <a:p>
            <a:pPr marL="371475" indent="-317500" defTabSz="1022350">
              <a:lnSpc>
                <a:spcPct val="80000"/>
              </a:lnSpc>
              <a:spcBef>
                <a:spcPct val="15000"/>
              </a:spcBef>
              <a:buClr>
                <a:srgbClr val="003399"/>
              </a:buClr>
              <a:buSzPct val="100000"/>
              <a:buFont typeface="Wingdings" pitchFamily="2" charset="2"/>
              <a:buChar char="Ø"/>
            </a:pPr>
            <a:endParaRPr lang="fr-FR" sz="2200" dirty="0">
              <a:solidFill>
                <a:srgbClr val="7030A0"/>
              </a:solidFill>
              <a:latin typeface="Arial" pitchFamily="34" charset="0"/>
            </a:endParaRPr>
          </a:p>
          <a:p>
            <a:pPr marL="371475" indent="-317500" algn="l" defTabSz="1022350">
              <a:lnSpc>
                <a:spcPct val="80000"/>
              </a:lnSpc>
              <a:spcBef>
                <a:spcPct val="15000"/>
              </a:spcBef>
              <a:buClr>
                <a:srgbClr val="003399"/>
              </a:buClr>
              <a:buSzPct val="100000"/>
              <a:buFont typeface="Wingdings" pitchFamily="2" charset="2"/>
              <a:buChar char="Ø"/>
            </a:pPr>
            <a:r>
              <a:rPr lang="en-US" sz="2200" dirty="0">
                <a:solidFill>
                  <a:srgbClr val="7030A0"/>
                </a:solidFill>
                <a:latin typeface="Arial" pitchFamily="34" charset="0"/>
              </a:rPr>
              <a:t>Assessment of the risks associated with exposure to non-</a:t>
            </a:r>
            <a:r>
              <a:rPr lang="en-US" sz="2200" dirty="0" err="1">
                <a:solidFill>
                  <a:srgbClr val="7030A0"/>
                </a:solidFill>
                <a:latin typeface="Arial" pitchFamily="34" charset="0"/>
              </a:rPr>
              <a:t>ionising</a:t>
            </a:r>
            <a:r>
              <a:rPr lang="en-US" sz="2200" dirty="0">
                <a:solidFill>
                  <a:srgbClr val="7030A0"/>
                </a:solidFill>
                <a:latin typeface="Arial" pitchFamily="34" charset="0"/>
              </a:rPr>
              <a:t> radiation (</a:t>
            </a:r>
            <a:r>
              <a:rPr lang="en-US" sz="2200" b="1" dirty="0">
                <a:solidFill>
                  <a:srgbClr val="7030A0"/>
                </a:solidFill>
                <a:latin typeface="Arial" pitchFamily="34" charset="0"/>
              </a:rPr>
              <a:t>electromagnetic fields</a:t>
            </a:r>
            <a:r>
              <a:rPr lang="en-US" sz="2200" dirty="0">
                <a:solidFill>
                  <a:srgbClr val="7030A0"/>
                </a:solidFill>
                <a:latin typeface="Arial" pitchFamily="34" charset="0"/>
              </a:rPr>
              <a:t>) via experimentation</a:t>
            </a:r>
            <a:endParaRPr lang="fr-FR" sz="2200" dirty="0">
              <a:solidFill>
                <a:srgbClr val="7030A0"/>
              </a:solidFill>
              <a:latin typeface="Arial" pitchFamily="34" charset="0"/>
            </a:endParaRPr>
          </a:p>
          <a:p>
            <a:pPr marL="371475" indent="-317500" algn="l" defTabSz="1022350">
              <a:lnSpc>
                <a:spcPct val="80000"/>
              </a:lnSpc>
              <a:spcBef>
                <a:spcPct val="15000"/>
              </a:spcBef>
              <a:buClr>
                <a:srgbClr val="003399"/>
              </a:buClr>
              <a:buSzPct val="100000"/>
              <a:buFont typeface="Wingdings" pitchFamily="2" charset="2"/>
              <a:buChar char="Ø"/>
            </a:pPr>
            <a:endParaRPr lang="fr-FR" sz="2200" dirty="0">
              <a:solidFill>
                <a:srgbClr val="7030A0"/>
              </a:solidFill>
              <a:latin typeface="Arial" pitchFamily="34" charset="0"/>
            </a:endParaRPr>
          </a:p>
          <a:p>
            <a:pPr marL="371475" indent="-317500" algn="l" defTabSz="1022350">
              <a:lnSpc>
                <a:spcPct val="80000"/>
              </a:lnSpc>
              <a:spcBef>
                <a:spcPct val="15000"/>
              </a:spcBef>
              <a:buClr>
                <a:srgbClr val="003399"/>
              </a:buClr>
              <a:buSzPct val="100000"/>
              <a:buFont typeface="Wingdings" pitchFamily="2" charset="2"/>
              <a:buChar char="Ø"/>
            </a:pPr>
            <a:r>
              <a:rPr lang="fr-FR" sz="2200" dirty="0" err="1">
                <a:solidFill>
                  <a:srgbClr val="7030A0"/>
                </a:solidFill>
                <a:latin typeface="Arial" pitchFamily="34" charset="0"/>
              </a:rPr>
              <a:t>Assessment</a:t>
            </a:r>
            <a:r>
              <a:rPr lang="fr-FR" sz="2200" dirty="0">
                <a:solidFill>
                  <a:srgbClr val="7030A0"/>
                </a:solidFill>
                <a:latin typeface="Arial" pitchFamily="34" charset="0"/>
              </a:rPr>
              <a:t> of </a:t>
            </a:r>
            <a:r>
              <a:rPr lang="fr-FR" sz="2200" dirty="0" err="1">
                <a:solidFill>
                  <a:srgbClr val="7030A0"/>
                </a:solidFill>
                <a:latin typeface="Arial" pitchFamily="34" charset="0"/>
              </a:rPr>
              <a:t>toxicologic</a:t>
            </a:r>
            <a:r>
              <a:rPr lang="fr-FR" sz="2200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fr-FR" sz="2200" dirty="0" err="1">
                <a:solidFill>
                  <a:srgbClr val="7030A0"/>
                </a:solidFill>
                <a:latin typeface="Arial" pitchFamily="34" charset="0"/>
              </a:rPr>
              <a:t>effects</a:t>
            </a:r>
            <a:r>
              <a:rPr lang="fr-FR" sz="2200" dirty="0">
                <a:solidFill>
                  <a:srgbClr val="7030A0"/>
                </a:solidFill>
                <a:latin typeface="Arial" pitchFamily="34" charset="0"/>
              </a:rPr>
              <a:t> of </a:t>
            </a:r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</a:rPr>
              <a:t>nanomaterials</a:t>
            </a:r>
            <a:r>
              <a:rPr lang="fr-FR" sz="2200" dirty="0">
                <a:solidFill>
                  <a:srgbClr val="7030A0"/>
                </a:solidFill>
                <a:latin typeface="Arial" pitchFamily="34" charset="0"/>
              </a:rPr>
              <a:t> via </a:t>
            </a:r>
            <a:r>
              <a:rPr lang="fr-FR" sz="2200" dirty="0" err="1">
                <a:solidFill>
                  <a:srgbClr val="7030A0"/>
                </a:solidFill>
                <a:latin typeface="Arial" pitchFamily="34" charset="0"/>
              </a:rPr>
              <a:t>experimentation</a:t>
            </a:r>
            <a:r>
              <a:rPr lang="fr-FR" sz="2200" dirty="0">
                <a:solidFill>
                  <a:srgbClr val="7030A0"/>
                </a:solidFill>
                <a:latin typeface="Arial" pitchFamily="34" charset="0"/>
              </a:rPr>
              <a:t>.</a:t>
            </a:r>
          </a:p>
          <a:p>
            <a:pPr marL="371475" indent="-317500" algn="l" defTabSz="1022350">
              <a:lnSpc>
                <a:spcPct val="80000"/>
              </a:lnSpc>
              <a:spcBef>
                <a:spcPct val="15000"/>
              </a:spcBef>
              <a:buClr>
                <a:srgbClr val="003399"/>
              </a:buClr>
              <a:buSzPct val="100000"/>
            </a:pPr>
            <a:r>
              <a:rPr lang="fr-FR" sz="2200" dirty="0">
                <a:solidFill>
                  <a:srgbClr val="7030A0"/>
                </a:solidFill>
                <a:latin typeface="Arial" pitchFamily="34" charset="0"/>
              </a:rPr>
              <a:t> </a:t>
            </a:r>
          </a:p>
          <a:p>
            <a:pPr marL="371475" indent="-317500" algn="l" defTabSz="102235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100000"/>
              <a:buFont typeface="Wingdings" pitchFamily="2" charset="2"/>
              <a:buChar char="Ø"/>
            </a:pPr>
            <a:endParaRPr lang="fr-FR" sz="1000" dirty="0">
              <a:solidFill>
                <a:srgbClr val="7030A0"/>
              </a:solidFill>
              <a:latin typeface="Arial" pitchFamily="34" charset="0"/>
            </a:endParaRPr>
          </a:p>
          <a:p>
            <a:pPr marL="371475" indent="-317500" algn="l" defTabSz="1022350">
              <a:lnSpc>
                <a:spcPct val="80000"/>
              </a:lnSpc>
              <a:spcBef>
                <a:spcPct val="15000"/>
              </a:spcBef>
              <a:buClr>
                <a:srgbClr val="003399"/>
              </a:buClr>
              <a:buSzPct val="100000"/>
              <a:buFont typeface="Wingdings" pitchFamily="2" charset="2"/>
              <a:buChar char="Ø"/>
            </a:pPr>
            <a:r>
              <a:rPr lang="en-US" sz="2200" dirty="0">
                <a:solidFill>
                  <a:srgbClr val="7030A0"/>
                </a:solidFill>
                <a:latin typeface="Arial" pitchFamily="34" charset="0"/>
              </a:rPr>
              <a:t>Contribution (national level) to the implementation of the European legislation on chemical substances (</a:t>
            </a:r>
            <a:r>
              <a:rPr lang="en-US" sz="2200" b="1" dirty="0" err="1">
                <a:solidFill>
                  <a:srgbClr val="7030A0"/>
                </a:solidFill>
                <a:latin typeface="Arial" pitchFamily="34" charset="0"/>
              </a:rPr>
              <a:t>REACh</a:t>
            </a:r>
            <a:r>
              <a:rPr lang="en-US" sz="2200" dirty="0">
                <a:solidFill>
                  <a:srgbClr val="7030A0"/>
                </a:solidFill>
                <a:latin typeface="Arial" pitchFamily="34" charset="0"/>
              </a:rPr>
              <a:t>)</a:t>
            </a:r>
            <a:endParaRPr lang="fr-FR" sz="1000" dirty="0">
              <a:solidFill>
                <a:srgbClr val="7030A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2286" y="4267572"/>
            <a:ext cx="8154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7030A0"/>
                </a:solidFill>
              </a:rPr>
              <a:t>2) </a:t>
            </a:r>
            <a:r>
              <a:rPr lang="fr-FR" sz="3600" dirty="0" err="1" smtClean="0">
                <a:solidFill>
                  <a:srgbClr val="7030A0"/>
                </a:solidFill>
              </a:rPr>
              <a:t>Toxicology</a:t>
            </a:r>
            <a:r>
              <a:rPr lang="fr-FR" sz="3600" dirty="0" smtClean="0">
                <a:solidFill>
                  <a:srgbClr val="7030A0"/>
                </a:solidFill>
              </a:rPr>
              <a:t> and </a:t>
            </a:r>
            <a:r>
              <a:rPr lang="fr-FR" sz="3600" dirty="0" err="1" smtClean="0">
                <a:solidFill>
                  <a:srgbClr val="7030A0"/>
                </a:solidFill>
              </a:rPr>
              <a:t>Nanotoxicology</a:t>
            </a:r>
            <a:r>
              <a:rPr lang="fr-FR" sz="3600" dirty="0" smtClean="0">
                <a:solidFill>
                  <a:srgbClr val="7030A0"/>
                </a:solidFill>
              </a:rPr>
              <a:t>: </a:t>
            </a:r>
          </a:p>
          <a:p>
            <a:r>
              <a:rPr lang="fr-FR" sz="3600" dirty="0" err="1" smtClean="0">
                <a:solidFill>
                  <a:srgbClr val="7030A0"/>
                </a:solidFill>
              </a:rPr>
              <a:t>Definitions</a:t>
            </a:r>
            <a:r>
              <a:rPr lang="fr-FR" sz="3600" dirty="0" smtClean="0">
                <a:solidFill>
                  <a:srgbClr val="7030A0"/>
                </a:solidFill>
              </a:rPr>
              <a:t> and </a:t>
            </a:r>
            <a:r>
              <a:rPr lang="fr-FR" sz="3600" dirty="0" err="1" smtClean="0">
                <a:solidFill>
                  <a:srgbClr val="7030A0"/>
                </a:solidFill>
              </a:rPr>
              <a:t>Context</a:t>
            </a:r>
            <a:endParaRPr lang="fr-FR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transpar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 transparent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Masque transparent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ransparent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ransparent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ransparent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ransparent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ransparent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ransparent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High Tower Text"/>
      <a:ea typeface=""/>
      <a:cs typeface=""/>
    </a:majorFont>
    <a:minorFont>
      <a:latin typeface="High Tower Tex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High Tower Text"/>
      <a:ea typeface=""/>
      <a:cs typeface=""/>
    </a:majorFont>
    <a:minorFont>
      <a:latin typeface="High Tower Tex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V:\MODELES\Masque transparent.pot</Template>
  <TotalTime>8459</TotalTime>
  <Words>1899</Words>
  <Application>Microsoft Office PowerPoint</Application>
  <PresentationFormat>Personnalisé</PresentationFormat>
  <Paragraphs>373</Paragraphs>
  <Slides>39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2" baseType="lpstr">
      <vt:lpstr>Masque transparent</vt:lpstr>
      <vt:lpstr>Worksheet</vt:lpstr>
      <vt:lpstr>Image</vt:lpstr>
      <vt:lpstr>Diapositive 1</vt:lpstr>
      <vt:lpstr>General organization of presentation</vt:lpstr>
      <vt:lpstr>Diapositive 3</vt:lpstr>
      <vt:lpstr>Diapositive 4</vt:lpstr>
      <vt:lpstr>Diapositive 5</vt:lpstr>
      <vt:lpstr>INERIS  Controlling risk for sustainable development </vt:lpstr>
      <vt:lpstr>Diapositive 7</vt:lpstr>
      <vt:lpstr>Diapositive 8</vt:lpstr>
      <vt:lpstr>Diapositive 9</vt:lpstr>
      <vt:lpstr>Definitions</vt:lpstr>
      <vt:lpstr>Ultrafine or Nanoparticles  – General Notions</vt:lpstr>
      <vt:lpstr>Ultrafine or Nanoparticles  – General Notions</vt:lpstr>
      <vt:lpstr>Nanoparticles</vt:lpstr>
      <vt:lpstr>Diapositive 14</vt:lpstr>
      <vt:lpstr>Diapositive 15</vt:lpstr>
      <vt:lpstr>Diapositive 16</vt:lpstr>
      <vt:lpstr>Why is risk evaluation of nanoparticles necessary?</vt:lpstr>
      <vt:lpstr>Diapositive 18</vt:lpstr>
      <vt:lpstr>Diapositive 19</vt:lpstr>
      <vt:lpstr>Entry routes</vt:lpstr>
      <vt:lpstr>Inhalation: Nanoparticles elimination</vt:lpstr>
      <vt:lpstr>Inhalation:   Nanoparticles elimination vs transfer to the body </vt:lpstr>
      <vt:lpstr>Inhalation:   Nanoparticles transfer to the body</vt:lpstr>
      <vt:lpstr>A particular entry route: neuronal translocation </vt:lpstr>
      <vt:lpstr>Dermal route</vt:lpstr>
      <vt:lpstr>Absorption through the gut</vt:lpstr>
      <vt:lpstr>Diapositive 27</vt:lpstr>
      <vt:lpstr>Toxicity and potential mechanisms</vt:lpstr>
      <vt:lpstr>Inhalation toxicity</vt:lpstr>
      <vt:lpstr>Example: effects of TiO2 nanoparticles on inflammation, after respiratory exposure</vt:lpstr>
      <vt:lpstr>Example: effects of TiO2 nanoparticles on inflammation, after respiratory exposure</vt:lpstr>
      <vt:lpstr>Diapositive 32</vt:lpstr>
      <vt:lpstr>Respiratory effects of nanomaterials : conclusion</vt:lpstr>
      <vt:lpstr>Systemic effects of nanoparticules</vt:lpstr>
      <vt:lpstr>Nanoparticles and cancer: examples</vt:lpstr>
      <vt:lpstr>Diapositive 36</vt:lpstr>
      <vt:lpstr>To reach accurate danger evaluation:</vt:lpstr>
      <vt:lpstr>What next?</vt:lpstr>
      <vt:lpstr>Conclusion</vt:lpstr>
    </vt:vector>
  </TitlesOfParts>
  <Company>INERIS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drc-ROGERIEUX</dc:creator>
  <cp:lastModifiedBy>DSI</cp:lastModifiedBy>
  <cp:revision>323</cp:revision>
  <cp:lastPrinted>2006-06-01T15:38:39Z</cp:lastPrinted>
  <dcterms:created xsi:type="dcterms:W3CDTF">2005-10-20T11:44:23Z</dcterms:created>
  <dcterms:modified xsi:type="dcterms:W3CDTF">2012-07-05T14:15:33Z</dcterms:modified>
</cp:coreProperties>
</file>